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4.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5.xml" ContentType="application/vnd.openxmlformats-officedocument.theme+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theme/theme6.xml" ContentType="application/vnd.openxmlformats-officedocument.theme+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93455" r:id="rId4"/>
    <p:sldMasterId id="2147493672" r:id="rId5"/>
    <p:sldMasterId id="2147493708" r:id="rId6"/>
    <p:sldMasterId id="2147493723" r:id="rId7"/>
    <p:sldMasterId id="2147493734" r:id="rId8"/>
    <p:sldMasterId id="2147493747" r:id="rId9"/>
    <p:sldMasterId id="2147493756" r:id="rId10"/>
  </p:sldMasterIdLst>
  <p:notesMasterIdLst>
    <p:notesMasterId r:id="rId106"/>
  </p:notesMasterIdLst>
  <p:handoutMasterIdLst>
    <p:handoutMasterId r:id="rId107"/>
  </p:handoutMasterIdLst>
  <p:sldIdLst>
    <p:sldId id="854" r:id="rId11"/>
    <p:sldId id="1047" r:id="rId12"/>
    <p:sldId id="2142532297" r:id="rId13"/>
    <p:sldId id="2142532298" r:id="rId14"/>
    <p:sldId id="1078" r:id="rId15"/>
    <p:sldId id="1099" r:id="rId16"/>
    <p:sldId id="2142532307" r:id="rId17"/>
    <p:sldId id="433" r:id="rId18"/>
    <p:sldId id="434" r:id="rId19"/>
    <p:sldId id="435" r:id="rId20"/>
    <p:sldId id="436" r:id="rId21"/>
    <p:sldId id="426" r:id="rId22"/>
    <p:sldId id="1208" r:id="rId23"/>
    <p:sldId id="2142532320" r:id="rId24"/>
    <p:sldId id="2142532326" r:id="rId25"/>
    <p:sldId id="2142532327" r:id="rId26"/>
    <p:sldId id="1119" r:id="rId27"/>
    <p:sldId id="1108" r:id="rId28"/>
    <p:sldId id="402" r:id="rId29"/>
    <p:sldId id="1174" r:id="rId30"/>
    <p:sldId id="1175" r:id="rId31"/>
    <p:sldId id="1176" r:id="rId32"/>
    <p:sldId id="1110" r:id="rId33"/>
    <p:sldId id="1132" r:id="rId34"/>
    <p:sldId id="1133" r:id="rId35"/>
    <p:sldId id="462" r:id="rId36"/>
    <p:sldId id="464" r:id="rId37"/>
    <p:sldId id="465" r:id="rId38"/>
    <p:sldId id="466" r:id="rId39"/>
    <p:sldId id="467" r:id="rId40"/>
    <p:sldId id="468" r:id="rId41"/>
    <p:sldId id="469" r:id="rId42"/>
    <p:sldId id="393" r:id="rId43"/>
    <p:sldId id="394" r:id="rId44"/>
    <p:sldId id="2142532324" r:id="rId45"/>
    <p:sldId id="2142532325" r:id="rId46"/>
    <p:sldId id="1141" r:id="rId47"/>
    <p:sldId id="1145" r:id="rId48"/>
    <p:sldId id="1137" r:id="rId49"/>
    <p:sldId id="1142" r:id="rId50"/>
    <p:sldId id="1143" r:id="rId51"/>
    <p:sldId id="422" r:id="rId52"/>
    <p:sldId id="423" r:id="rId53"/>
    <p:sldId id="1144" r:id="rId54"/>
    <p:sldId id="482" r:id="rId55"/>
    <p:sldId id="1139" r:id="rId56"/>
    <p:sldId id="1149" r:id="rId57"/>
    <p:sldId id="257" r:id="rId58"/>
    <p:sldId id="261" r:id="rId59"/>
    <p:sldId id="478" r:id="rId60"/>
    <p:sldId id="480" r:id="rId61"/>
    <p:sldId id="262" r:id="rId62"/>
    <p:sldId id="486" r:id="rId63"/>
    <p:sldId id="487" r:id="rId64"/>
    <p:sldId id="499" r:id="rId65"/>
    <p:sldId id="398" r:id="rId66"/>
    <p:sldId id="1140" r:id="rId67"/>
    <p:sldId id="1146" r:id="rId68"/>
    <p:sldId id="491" r:id="rId69"/>
    <p:sldId id="264" r:id="rId70"/>
    <p:sldId id="322" r:id="rId71"/>
    <p:sldId id="266" r:id="rId72"/>
    <p:sldId id="415" r:id="rId73"/>
    <p:sldId id="323" r:id="rId74"/>
    <p:sldId id="548" r:id="rId75"/>
    <p:sldId id="498" r:id="rId76"/>
    <p:sldId id="494" r:id="rId77"/>
    <p:sldId id="496" r:id="rId78"/>
    <p:sldId id="500" r:id="rId79"/>
    <p:sldId id="497" r:id="rId80"/>
    <p:sldId id="501" r:id="rId81"/>
    <p:sldId id="1153" r:id="rId82"/>
    <p:sldId id="1170" r:id="rId83"/>
    <p:sldId id="657" r:id="rId84"/>
    <p:sldId id="658" r:id="rId85"/>
    <p:sldId id="1169" r:id="rId86"/>
    <p:sldId id="659" r:id="rId87"/>
    <p:sldId id="660" r:id="rId88"/>
    <p:sldId id="258" r:id="rId89"/>
    <p:sldId id="1152" r:id="rId90"/>
    <p:sldId id="1156" r:id="rId91"/>
    <p:sldId id="1171" r:id="rId92"/>
    <p:sldId id="1173" r:id="rId93"/>
    <p:sldId id="1172" r:id="rId94"/>
    <p:sldId id="2142532328" r:id="rId95"/>
    <p:sldId id="1186" r:id="rId96"/>
    <p:sldId id="1187" r:id="rId97"/>
    <p:sldId id="1188" r:id="rId98"/>
    <p:sldId id="1189" r:id="rId99"/>
    <p:sldId id="1190" r:id="rId100"/>
    <p:sldId id="1191" r:id="rId101"/>
    <p:sldId id="1193" r:id="rId102"/>
    <p:sldId id="1194" r:id="rId103"/>
    <p:sldId id="1195" r:id="rId104"/>
    <p:sldId id="1196" r:id="rId105"/>
  </p:sldIdLst>
  <p:sldSz cx="9144000" cy="5143500" type="screen16x9"/>
  <p:notesSz cx="6858000" cy="9144000"/>
  <p:defaultTextStyle>
    <a:defPPr>
      <a:defRPr lang="en-US"/>
    </a:defPPr>
    <a:lvl1pPr algn="l" defTabSz="457200" rtl="0" fontAlgn="base">
      <a:spcBef>
        <a:spcPct val="0"/>
      </a:spcBef>
      <a:spcAft>
        <a:spcPct val="0"/>
      </a:spcAft>
      <a:defRPr kern="1200">
        <a:solidFill>
          <a:schemeClr val="tx1"/>
        </a:solidFill>
        <a:latin typeface="Calibri" charset="0"/>
        <a:ea typeface="ＭＳ Ｐゴシック" charset="-128"/>
        <a:cs typeface="+mn-cs"/>
      </a:defRPr>
    </a:lvl1pPr>
    <a:lvl2pPr marL="457200" algn="l" defTabSz="457200" rtl="0" fontAlgn="base">
      <a:spcBef>
        <a:spcPct val="0"/>
      </a:spcBef>
      <a:spcAft>
        <a:spcPct val="0"/>
      </a:spcAft>
      <a:defRPr kern="1200">
        <a:solidFill>
          <a:schemeClr val="tx1"/>
        </a:solidFill>
        <a:latin typeface="Calibri" charset="0"/>
        <a:ea typeface="ＭＳ Ｐゴシック" charset="-128"/>
        <a:cs typeface="+mn-cs"/>
      </a:defRPr>
    </a:lvl2pPr>
    <a:lvl3pPr marL="914400" algn="l" defTabSz="457200" rtl="0" fontAlgn="base">
      <a:spcBef>
        <a:spcPct val="0"/>
      </a:spcBef>
      <a:spcAft>
        <a:spcPct val="0"/>
      </a:spcAft>
      <a:defRPr kern="1200">
        <a:solidFill>
          <a:schemeClr val="tx1"/>
        </a:solidFill>
        <a:latin typeface="Calibri" charset="0"/>
        <a:ea typeface="ＭＳ Ｐゴシック" charset="-128"/>
        <a:cs typeface="+mn-cs"/>
      </a:defRPr>
    </a:lvl3pPr>
    <a:lvl4pPr marL="1371600" algn="l" defTabSz="457200" rtl="0" fontAlgn="base">
      <a:spcBef>
        <a:spcPct val="0"/>
      </a:spcBef>
      <a:spcAft>
        <a:spcPct val="0"/>
      </a:spcAft>
      <a:defRPr kern="1200">
        <a:solidFill>
          <a:schemeClr val="tx1"/>
        </a:solidFill>
        <a:latin typeface="Calibri" charset="0"/>
        <a:ea typeface="ＭＳ Ｐゴシック" charset="-128"/>
        <a:cs typeface="+mn-cs"/>
      </a:defRPr>
    </a:lvl4pPr>
    <a:lvl5pPr marL="1828800" algn="l" defTabSz="457200" rtl="0" fontAlgn="base">
      <a:spcBef>
        <a:spcPct val="0"/>
      </a:spcBef>
      <a:spcAft>
        <a:spcPct val="0"/>
      </a:spcAft>
      <a:defRPr kern="1200">
        <a:solidFill>
          <a:schemeClr val="tx1"/>
        </a:solidFill>
        <a:latin typeface="Calibri" charset="0"/>
        <a:ea typeface="ＭＳ Ｐゴシック" charset="-128"/>
        <a:cs typeface="+mn-cs"/>
      </a:defRPr>
    </a:lvl5pPr>
    <a:lvl6pPr marL="2286000" algn="l" defTabSz="914400" rtl="0" eaLnBrk="1" latinLnBrk="0" hangingPunct="1">
      <a:defRPr kern="1200">
        <a:solidFill>
          <a:schemeClr val="tx1"/>
        </a:solidFill>
        <a:latin typeface="Calibri" charset="0"/>
        <a:ea typeface="ＭＳ Ｐゴシック" charset="-128"/>
        <a:cs typeface="+mn-cs"/>
      </a:defRPr>
    </a:lvl6pPr>
    <a:lvl7pPr marL="2743200" algn="l" defTabSz="914400" rtl="0" eaLnBrk="1" latinLnBrk="0" hangingPunct="1">
      <a:defRPr kern="1200">
        <a:solidFill>
          <a:schemeClr val="tx1"/>
        </a:solidFill>
        <a:latin typeface="Calibri" charset="0"/>
        <a:ea typeface="ＭＳ Ｐゴシック" charset="-128"/>
        <a:cs typeface="+mn-cs"/>
      </a:defRPr>
    </a:lvl7pPr>
    <a:lvl8pPr marL="3200400" algn="l" defTabSz="914400" rtl="0" eaLnBrk="1" latinLnBrk="0" hangingPunct="1">
      <a:defRPr kern="1200">
        <a:solidFill>
          <a:schemeClr val="tx1"/>
        </a:solidFill>
        <a:latin typeface="Calibri" charset="0"/>
        <a:ea typeface="ＭＳ Ｐゴシック" charset="-128"/>
        <a:cs typeface="+mn-cs"/>
      </a:defRPr>
    </a:lvl8pPr>
    <a:lvl9pPr marL="3657600" algn="l" defTabSz="914400" rtl="0" eaLnBrk="1" latinLnBrk="0" hangingPunct="1">
      <a:defRPr kern="1200">
        <a:solidFill>
          <a:schemeClr val="tx1"/>
        </a:solidFill>
        <a:latin typeface="Calibri" charset="0"/>
        <a:ea typeface="ＭＳ Ｐゴシック" charset="-128"/>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A2C64"/>
    <a:srgbClr val="32AA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5634"/>
    <p:restoredTop sz="96793"/>
  </p:normalViewPr>
  <p:slideViewPr>
    <p:cSldViewPr snapToObjects="1">
      <p:cViewPr varScale="1">
        <p:scale>
          <a:sx n="179" d="100"/>
          <a:sy n="179" d="100"/>
        </p:scale>
        <p:origin x="504" y="152"/>
      </p:cViewPr>
      <p:guideLst>
        <p:guide orient="horz" pos="1620"/>
        <p:guide pos="2880"/>
      </p:guideLst>
    </p:cSldViewPr>
  </p:slideViewPr>
  <p:outlineViewPr>
    <p:cViewPr>
      <p:scale>
        <a:sx n="33" d="100"/>
        <a:sy n="33" d="100"/>
      </p:scale>
      <p:origin x="0" y="-26648"/>
    </p:cViewPr>
  </p:outlineViewPr>
  <p:notesTextViewPr>
    <p:cViewPr>
      <p:scale>
        <a:sx n="100" d="100"/>
        <a:sy n="100" d="100"/>
      </p:scale>
      <p:origin x="0" y="0"/>
    </p:cViewPr>
  </p:notesTextViewPr>
  <p:sorterViewPr>
    <p:cViewPr varScale="1">
      <p:scale>
        <a:sx n="1" d="1"/>
        <a:sy n="1" d="1"/>
      </p:scale>
      <p:origin x="0" y="-22824"/>
    </p:cViewPr>
  </p:sorterViewPr>
  <p:notesViewPr>
    <p:cSldViewPr snapToObjects="1">
      <p:cViewPr varScale="1">
        <p:scale>
          <a:sx n="107" d="100"/>
          <a:sy n="107" d="100"/>
        </p:scale>
        <p:origin x="3648" y="184"/>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6.xml"/><Relationship Id="rId21" Type="http://schemas.openxmlformats.org/officeDocument/2006/relationships/slide" Target="slides/slide11.xml"/><Relationship Id="rId42" Type="http://schemas.openxmlformats.org/officeDocument/2006/relationships/slide" Target="slides/slide32.xml"/><Relationship Id="rId47" Type="http://schemas.openxmlformats.org/officeDocument/2006/relationships/slide" Target="slides/slide37.xml"/><Relationship Id="rId63" Type="http://schemas.openxmlformats.org/officeDocument/2006/relationships/slide" Target="slides/slide53.xml"/><Relationship Id="rId68" Type="http://schemas.openxmlformats.org/officeDocument/2006/relationships/slide" Target="slides/slide58.xml"/><Relationship Id="rId84" Type="http://schemas.openxmlformats.org/officeDocument/2006/relationships/slide" Target="slides/slide74.xml"/><Relationship Id="rId89" Type="http://schemas.openxmlformats.org/officeDocument/2006/relationships/slide" Target="slides/slide79.xml"/><Relationship Id="rId16" Type="http://schemas.openxmlformats.org/officeDocument/2006/relationships/slide" Target="slides/slide6.xml"/><Relationship Id="rId107" Type="http://schemas.openxmlformats.org/officeDocument/2006/relationships/handoutMaster" Target="handoutMasters/handoutMaster1.xml"/><Relationship Id="rId11" Type="http://schemas.openxmlformats.org/officeDocument/2006/relationships/slide" Target="slides/slide1.xml"/><Relationship Id="rId32" Type="http://schemas.openxmlformats.org/officeDocument/2006/relationships/slide" Target="slides/slide22.xml"/><Relationship Id="rId37" Type="http://schemas.openxmlformats.org/officeDocument/2006/relationships/slide" Target="slides/slide27.xml"/><Relationship Id="rId53" Type="http://schemas.openxmlformats.org/officeDocument/2006/relationships/slide" Target="slides/slide43.xml"/><Relationship Id="rId58" Type="http://schemas.openxmlformats.org/officeDocument/2006/relationships/slide" Target="slides/slide48.xml"/><Relationship Id="rId74" Type="http://schemas.openxmlformats.org/officeDocument/2006/relationships/slide" Target="slides/slide64.xml"/><Relationship Id="rId79" Type="http://schemas.openxmlformats.org/officeDocument/2006/relationships/slide" Target="slides/slide69.xml"/><Relationship Id="rId102" Type="http://schemas.openxmlformats.org/officeDocument/2006/relationships/slide" Target="slides/slide92.xml"/><Relationship Id="rId5" Type="http://schemas.openxmlformats.org/officeDocument/2006/relationships/slideMaster" Target="slideMasters/slideMaster2.xml"/><Relationship Id="rId90" Type="http://schemas.openxmlformats.org/officeDocument/2006/relationships/slide" Target="slides/slide80.xml"/><Relationship Id="rId95" Type="http://schemas.openxmlformats.org/officeDocument/2006/relationships/slide" Target="slides/slide85.xml"/><Relationship Id="rId22" Type="http://schemas.openxmlformats.org/officeDocument/2006/relationships/slide" Target="slides/slide12.xml"/><Relationship Id="rId27" Type="http://schemas.openxmlformats.org/officeDocument/2006/relationships/slide" Target="slides/slide17.xml"/><Relationship Id="rId43" Type="http://schemas.openxmlformats.org/officeDocument/2006/relationships/slide" Target="slides/slide33.xml"/><Relationship Id="rId48" Type="http://schemas.openxmlformats.org/officeDocument/2006/relationships/slide" Target="slides/slide38.xml"/><Relationship Id="rId64" Type="http://schemas.openxmlformats.org/officeDocument/2006/relationships/slide" Target="slides/slide54.xml"/><Relationship Id="rId69" Type="http://schemas.openxmlformats.org/officeDocument/2006/relationships/slide" Target="slides/slide59.xml"/><Relationship Id="rId80" Type="http://schemas.openxmlformats.org/officeDocument/2006/relationships/slide" Target="slides/slide70.xml"/><Relationship Id="rId85" Type="http://schemas.openxmlformats.org/officeDocument/2006/relationships/slide" Target="slides/slide75.xml"/><Relationship Id="rId12" Type="http://schemas.openxmlformats.org/officeDocument/2006/relationships/slide" Target="slides/slide2.xml"/><Relationship Id="rId17" Type="http://schemas.openxmlformats.org/officeDocument/2006/relationships/slide" Target="slides/slide7.xml"/><Relationship Id="rId33" Type="http://schemas.openxmlformats.org/officeDocument/2006/relationships/slide" Target="slides/slide23.xml"/><Relationship Id="rId38" Type="http://schemas.openxmlformats.org/officeDocument/2006/relationships/slide" Target="slides/slide28.xml"/><Relationship Id="rId59" Type="http://schemas.openxmlformats.org/officeDocument/2006/relationships/slide" Target="slides/slide49.xml"/><Relationship Id="rId103" Type="http://schemas.openxmlformats.org/officeDocument/2006/relationships/slide" Target="slides/slide93.xml"/><Relationship Id="rId108" Type="http://schemas.openxmlformats.org/officeDocument/2006/relationships/presProps" Target="presProps.xml"/><Relationship Id="rId54" Type="http://schemas.openxmlformats.org/officeDocument/2006/relationships/slide" Target="slides/slide44.xml"/><Relationship Id="rId70" Type="http://schemas.openxmlformats.org/officeDocument/2006/relationships/slide" Target="slides/slide60.xml"/><Relationship Id="rId75" Type="http://schemas.openxmlformats.org/officeDocument/2006/relationships/slide" Target="slides/slide65.xml"/><Relationship Id="rId91" Type="http://schemas.openxmlformats.org/officeDocument/2006/relationships/slide" Target="slides/slide81.xml"/><Relationship Id="rId96" Type="http://schemas.openxmlformats.org/officeDocument/2006/relationships/slide" Target="slides/slide86.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slide" Target="slides/slide26.xml"/><Relationship Id="rId49" Type="http://schemas.openxmlformats.org/officeDocument/2006/relationships/slide" Target="slides/slide39.xml"/><Relationship Id="rId57" Type="http://schemas.openxmlformats.org/officeDocument/2006/relationships/slide" Target="slides/slide47.xml"/><Relationship Id="rId106" Type="http://schemas.openxmlformats.org/officeDocument/2006/relationships/notesMaster" Target="notesMasters/notesMaster1.xml"/><Relationship Id="rId10" Type="http://schemas.openxmlformats.org/officeDocument/2006/relationships/slideMaster" Target="slideMasters/slideMaster7.xml"/><Relationship Id="rId31" Type="http://schemas.openxmlformats.org/officeDocument/2006/relationships/slide" Target="slides/slide21.xml"/><Relationship Id="rId44" Type="http://schemas.openxmlformats.org/officeDocument/2006/relationships/slide" Target="slides/slide34.xml"/><Relationship Id="rId52" Type="http://schemas.openxmlformats.org/officeDocument/2006/relationships/slide" Target="slides/slide42.xml"/><Relationship Id="rId60" Type="http://schemas.openxmlformats.org/officeDocument/2006/relationships/slide" Target="slides/slide50.xml"/><Relationship Id="rId65" Type="http://schemas.openxmlformats.org/officeDocument/2006/relationships/slide" Target="slides/slide55.xml"/><Relationship Id="rId73" Type="http://schemas.openxmlformats.org/officeDocument/2006/relationships/slide" Target="slides/slide63.xml"/><Relationship Id="rId78" Type="http://schemas.openxmlformats.org/officeDocument/2006/relationships/slide" Target="slides/slide68.xml"/><Relationship Id="rId81" Type="http://schemas.openxmlformats.org/officeDocument/2006/relationships/slide" Target="slides/slide71.xml"/><Relationship Id="rId86" Type="http://schemas.openxmlformats.org/officeDocument/2006/relationships/slide" Target="slides/slide76.xml"/><Relationship Id="rId94" Type="http://schemas.openxmlformats.org/officeDocument/2006/relationships/slide" Target="slides/slide84.xml"/><Relationship Id="rId99" Type="http://schemas.openxmlformats.org/officeDocument/2006/relationships/slide" Target="slides/slide89.xml"/><Relationship Id="rId101" Type="http://schemas.openxmlformats.org/officeDocument/2006/relationships/slide" Target="slides/slide91.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 Target="slides/slide3.xml"/><Relationship Id="rId18" Type="http://schemas.openxmlformats.org/officeDocument/2006/relationships/slide" Target="slides/slide8.xml"/><Relationship Id="rId39" Type="http://schemas.openxmlformats.org/officeDocument/2006/relationships/slide" Target="slides/slide29.xml"/><Relationship Id="rId109" Type="http://schemas.openxmlformats.org/officeDocument/2006/relationships/viewProps" Target="viewProps.xml"/><Relationship Id="rId34" Type="http://schemas.openxmlformats.org/officeDocument/2006/relationships/slide" Target="slides/slide24.xml"/><Relationship Id="rId50" Type="http://schemas.openxmlformats.org/officeDocument/2006/relationships/slide" Target="slides/slide40.xml"/><Relationship Id="rId55" Type="http://schemas.openxmlformats.org/officeDocument/2006/relationships/slide" Target="slides/slide45.xml"/><Relationship Id="rId76" Type="http://schemas.openxmlformats.org/officeDocument/2006/relationships/slide" Target="slides/slide66.xml"/><Relationship Id="rId97" Type="http://schemas.openxmlformats.org/officeDocument/2006/relationships/slide" Target="slides/slide87.xml"/><Relationship Id="rId104" Type="http://schemas.openxmlformats.org/officeDocument/2006/relationships/slide" Target="slides/slide94.xml"/><Relationship Id="rId7" Type="http://schemas.openxmlformats.org/officeDocument/2006/relationships/slideMaster" Target="slideMasters/slideMaster4.xml"/><Relationship Id="rId71" Type="http://schemas.openxmlformats.org/officeDocument/2006/relationships/slide" Target="slides/slide61.xml"/><Relationship Id="rId92" Type="http://schemas.openxmlformats.org/officeDocument/2006/relationships/slide" Target="slides/slide82.xml"/><Relationship Id="rId2" Type="http://schemas.openxmlformats.org/officeDocument/2006/relationships/customXml" Target="../customXml/item2.xml"/><Relationship Id="rId29" Type="http://schemas.openxmlformats.org/officeDocument/2006/relationships/slide" Target="slides/slide19.xml"/><Relationship Id="rId24" Type="http://schemas.openxmlformats.org/officeDocument/2006/relationships/slide" Target="slides/slide14.xml"/><Relationship Id="rId40" Type="http://schemas.openxmlformats.org/officeDocument/2006/relationships/slide" Target="slides/slide30.xml"/><Relationship Id="rId45" Type="http://schemas.openxmlformats.org/officeDocument/2006/relationships/slide" Target="slides/slide35.xml"/><Relationship Id="rId66" Type="http://schemas.openxmlformats.org/officeDocument/2006/relationships/slide" Target="slides/slide56.xml"/><Relationship Id="rId87" Type="http://schemas.openxmlformats.org/officeDocument/2006/relationships/slide" Target="slides/slide77.xml"/><Relationship Id="rId110" Type="http://schemas.openxmlformats.org/officeDocument/2006/relationships/theme" Target="theme/theme1.xml"/><Relationship Id="rId61" Type="http://schemas.openxmlformats.org/officeDocument/2006/relationships/slide" Target="slides/slide51.xml"/><Relationship Id="rId82" Type="http://schemas.openxmlformats.org/officeDocument/2006/relationships/slide" Target="slides/slide72.xml"/><Relationship Id="rId19" Type="http://schemas.openxmlformats.org/officeDocument/2006/relationships/slide" Target="slides/slide9.xml"/><Relationship Id="rId14" Type="http://schemas.openxmlformats.org/officeDocument/2006/relationships/slide" Target="slides/slide4.xml"/><Relationship Id="rId30" Type="http://schemas.openxmlformats.org/officeDocument/2006/relationships/slide" Target="slides/slide20.xml"/><Relationship Id="rId35" Type="http://schemas.openxmlformats.org/officeDocument/2006/relationships/slide" Target="slides/slide25.xml"/><Relationship Id="rId56" Type="http://schemas.openxmlformats.org/officeDocument/2006/relationships/slide" Target="slides/slide46.xml"/><Relationship Id="rId77" Type="http://schemas.openxmlformats.org/officeDocument/2006/relationships/slide" Target="slides/slide67.xml"/><Relationship Id="rId100" Type="http://schemas.openxmlformats.org/officeDocument/2006/relationships/slide" Target="slides/slide90.xml"/><Relationship Id="rId105" Type="http://schemas.openxmlformats.org/officeDocument/2006/relationships/slide" Target="slides/slide95.xml"/><Relationship Id="rId8" Type="http://schemas.openxmlformats.org/officeDocument/2006/relationships/slideMaster" Target="slideMasters/slideMaster5.xml"/><Relationship Id="rId51" Type="http://schemas.openxmlformats.org/officeDocument/2006/relationships/slide" Target="slides/slide41.xml"/><Relationship Id="rId72" Type="http://schemas.openxmlformats.org/officeDocument/2006/relationships/slide" Target="slides/slide62.xml"/><Relationship Id="rId93" Type="http://schemas.openxmlformats.org/officeDocument/2006/relationships/slide" Target="slides/slide83.xml"/><Relationship Id="rId98" Type="http://schemas.openxmlformats.org/officeDocument/2006/relationships/slide" Target="slides/slide88.xml"/><Relationship Id="rId3" Type="http://schemas.openxmlformats.org/officeDocument/2006/relationships/customXml" Target="../customXml/item3.xml"/><Relationship Id="rId25" Type="http://schemas.openxmlformats.org/officeDocument/2006/relationships/slide" Target="slides/slide15.xml"/><Relationship Id="rId46" Type="http://schemas.openxmlformats.org/officeDocument/2006/relationships/slide" Target="slides/slide36.xml"/><Relationship Id="rId67" Type="http://schemas.openxmlformats.org/officeDocument/2006/relationships/slide" Target="slides/slide57.xml"/><Relationship Id="rId20" Type="http://schemas.openxmlformats.org/officeDocument/2006/relationships/slide" Target="slides/slide10.xml"/><Relationship Id="rId41" Type="http://schemas.openxmlformats.org/officeDocument/2006/relationships/slide" Target="slides/slide31.xml"/><Relationship Id="rId62" Type="http://schemas.openxmlformats.org/officeDocument/2006/relationships/slide" Target="slides/slide52.xml"/><Relationship Id="rId83" Type="http://schemas.openxmlformats.org/officeDocument/2006/relationships/slide" Target="slides/slide73.xml"/><Relationship Id="rId88" Type="http://schemas.openxmlformats.org/officeDocument/2006/relationships/slide" Target="slides/slide78.xml"/><Relationship Id="rId111"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FAFB2AC-7E4F-8047-9193-854483C1A223}" type="datetimeFigureOut">
              <a:rPr lang="en-US" smtClean="0"/>
              <a:t>11/2/23</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F1CE209-2B77-6A4B-8F32-9DF4E1CE944B}" type="slidenum">
              <a:rPr lang="en-US" smtClean="0"/>
              <a:t>‹#›</a:t>
            </a:fld>
            <a:endParaRPr lang="en-US"/>
          </a:p>
        </p:txBody>
      </p:sp>
    </p:spTree>
    <p:extLst>
      <p:ext uri="{BB962C8B-B14F-4D97-AF65-F5344CB8AC3E}">
        <p14:creationId xmlns:p14="http://schemas.microsoft.com/office/powerpoint/2010/main" val="8162578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fld id="{A9567C9F-4D7F-5847-BD8F-556675060DA1}" type="datetimeFigureOut">
              <a:rPr lang="en-US" altLang="en-US"/>
              <a:pPr/>
              <a:t>11/2/23</a:t>
            </a:fld>
            <a:endParaRPr lang="en-US" alt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25D6415B-586E-2B45-B637-70E4CB56C153}"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defTabSz="457200" rtl="0" fontAlgn="base">
      <a:spcBef>
        <a:spcPct val="30000"/>
      </a:spcBef>
      <a:spcAft>
        <a:spcPct val="0"/>
      </a:spcAft>
      <a:defRPr sz="1200" kern="1200">
        <a:solidFill>
          <a:schemeClr val="tx1"/>
        </a:solidFill>
        <a:latin typeface="+mn-lt"/>
        <a:ea typeface="ＭＳ Ｐゴシック" charset="-128"/>
        <a:cs typeface="+mn-cs"/>
      </a:defRPr>
    </a:lvl1pPr>
    <a:lvl2pPr marL="457200" algn="l" defTabSz="457200" rtl="0" fontAlgn="base">
      <a:spcBef>
        <a:spcPct val="30000"/>
      </a:spcBef>
      <a:spcAft>
        <a:spcPct val="0"/>
      </a:spcAft>
      <a:defRPr sz="1200" kern="1200">
        <a:solidFill>
          <a:schemeClr val="tx1"/>
        </a:solidFill>
        <a:latin typeface="+mn-lt"/>
        <a:ea typeface="ＭＳ Ｐゴシック" charset="-128"/>
        <a:cs typeface="+mn-cs"/>
      </a:defRPr>
    </a:lvl2pPr>
    <a:lvl3pPr marL="914400" algn="l" defTabSz="457200" rtl="0" fontAlgn="base">
      <a:spcBef>
        <a:spcPct val="30000"/>
      </a:spcBef>
      <a:spcAft>
        <a:spcPct val="0"/>
      </a:spcAft>
      <a:defRPr sz="1200" kern="1200">
        <a:solidFill>
          <a:schemeClr val="tx1"/>
        </a:solidFill>
        <a:latin typeface="+mn-lt"/>
        <a:ea typeface="ＭＳ Ｐゴシック" charset="-128"/>
        <a:cs typeface="+mn-cs"/>
      </a:defRPr>
    </a:lvl3pPr>
    <a:lvl4pPr marL="1371600" algn="l" defTabSz="457200" rtl="0" fontAlgn="base">
      <a:spcBef>
        <a:spcPct val="30000"/>
      </a:spcBef>
      <a:spcAft>
        <a:spcPct val="0"/>
      </a:spcAft>
      <a:defRPr sz="1200" kern="1200">
        <a:solidFill>
          <a:schemeClr val="tx1"/>
        </a:solidFill>
        <a:latin typeface="+mn-lt"/>
        <a:ea typeface="ＭＳ Ｐゴシック" charset="-128"/>
        <a:cs typeface="+mn-cs"/>
      </a:defRPr>
    </a:lvl4pPr>
    <a:lvl5pPr marL="1828800" algn="l" defTabSz="457200" rtl="0" fontAlgn="base">
      <a:spcBef>
        <a:spcPct val="30000"/>
      </a:spcBef>
      <a:spcAft>
        <a:spcPct val="0"/>
      </a:spcAft>
      <a:defRPr sz="1200" kern="1200">
        <a:solidFill>
          <a:schemeClr val="tx1"/>
        </a:solidFill>
        <a:latin typeface="+mn-lt"/>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504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r>
              <a:rPr lang="en-US" altLang="en-US" dirty="0"/>
              <a:t>  </a:t>
            </a:r>
          </a:p>
        </p:txBody>
      </p:sp>
      <p:sp>
        <p:nvSpPr>
          <p:cNvPr id="21504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CFD365BF-ADBE-9B41-ABF1-832DDE2B814C}" type="slidenum">
              <a:rPr lang="en-US" altLang="en-US"/>
              <a:pPr/>
              <a:t>1</a:t>
            </a:fld>
            <a:endParaRPr lang="en-US" altLang="en-US"/>
          </a:p>
        </p:txBody>
      </p:sp>
    </p:spTree>
    <p:extLst>
      <p:ext uri="{BB962C8B-B14F-4D97-AF65-F5344CB8AC3E}">
        <p14:creationId xmlns:p14="http://schemas.microsoft.com/office/powerpoint/2010/main" val="6265282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6093">
              <a:defRPr sz="1600">
                <a:solidFill>
                  <a:schemeClr val="tx1"/>
                </a:solidFill>
                <a:latin typeface="Helvetica" panose="020B0604020202020204" pitchFamily="34" charset="0"/>
                <a:ea typeface="ＭＳ Ｐゴシック" panose="020B0600070205080204" pitchFamily="34" charset="-128"/>
              </a:defRPr>
            </a:lvl1pPr>
            <a:lvl2pPr marL="750157" indent="-288522" defTabSz="936093">
              <a:defRPr sz="1600">
                <a:solidFill>
                  <a:schemeClr val="tx1"/>
                </a:solidFill>
                <a:latin typeface="Helvetica" panose="020B0604020202020204" pitchFamily="34" charset="0"/>
                <a:ea typeface="ＭＳ Ｐゴシック" panose="020B0600070205080204" pitchFamily="34" charset="-128"/>
              </a:defRPr>
            </a:lvl2pPr>
            <a:lvl3pPr marL="1154087" indent="-230817" defTabSz="936093">
              <a:defRPr sz="1600">
                <a:solidFill>
                  <a:schemeClr val="tx1"/>
                </a:solidFill>
                <a:latin typeface="Helvetica" panose="020B0604020202020204" pitchFamily="34" charset="0"/>
                <a:ea typeface="ＭＳ Ｐゴシック" panose="020B0600070205080204" pitchFamily="34" charset="-128"/>
              </a:defRPr>
            </a:lvl3pPr>
            <a:lvl4pPr marL="1615722" indent="-230817" defTabSz="936093">
              <a:defRPr sz="1600">
                <a:solidFill>
                  <a:schemeClr val="tx1"/>
                </a:solidFill>
                <a:latin typeface="Helvetica" panose="020B0604020202020204" pitchFamily="34" charset="0"/>
                <a:ea typeface="ＭＳ Ｐゴシック" panose="020B0600070205080204" pitchFamily="34" charset="-128"/>
              </a:defRPr>
            </a:lvl4pPr>
            <a:lvl5pPr marL="2077357" indent="-230817" defTabSz="936093">
              <a:defRPr sz="1600">
                <a:solidFill>
                  <a:schemeClr val="tx1"/>
                </a:solidFill>
                <a:latin typeface="Helvetica" panose="020B0604020202020204" pitchFamily="34" charset="0"/>
                <a:ea typeface="ＭＳ Ｐゴシック" panose="020B0600070205080204" pitchFamily="34" charset="-128"/>
              </a:defRPr>
            </a:lvl5pPr>
            <a:lvl6pPr marL="2538992"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3000626"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62261"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923896"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6093" rtl="0" eaLnBrk="0" fontAlgn="base" latinLnBrk="0" hangingPunct="0">
              <a:lnSpc>
                <a:spcPct val="100000"/>
              </a:lnSpc>
              <a:spcBef>
                <a:spcPct val="0"/>
              </a:spcBef>
              <a:spcAft>
                <a:spcPct val="0"/>
              </a:spcAft>
              <a:buClrTx/>
              <a:buSzTx/>
              <a:buFontTx/>
              <a:buNone/>
              <a:tabLst/>
              <a:defRPr/>
            </a:pPr>
            <a:fld id="{15F59032-4CC8-49AA-B921-0985818A4A69}"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36093" rtl="0" eaLnBrk="0" fontAlgn="base" latinLnBrk="0" hangingPunct="0">
                <a:lnSpc>
                  <a:spcPct val="100000"/>
                </a:lnSpc>
                <a:spcBef>
                  <a:spcPct val="0"/>
                </a:spcBef>
                <a:spcAft>
                  <a:spcPct val="0"/>
                </a:spcAft>
                <a:buClrTx/>
                <a:buSzTx/>
                <a:buFontTx/>
                <a:buNone/>
                <a:tabLst/>
                <a:defRPr/>
              </a:pPr>
              <a:t>12</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46435" name="Rectangle 2"/>
          <p:cNvSpPr>
            <a:spLocks noGrp="1" noRot="1" noChangeAspect="1" noChangeArrowheads="1" noTextEdit="1"/>
          </p:cNvSpPr>
          <p:nvPr>
            <p:ph type="sldImg"/>
          </p:nvPr>
        </p:nvSpPr>
        <p:spPr>
          <a:ln/>
        </p:spPr>
      </p:sp>
      <p:sp>
        <p:nvSpPr>
          <p:cNvPr id="146436" name="Rectangle 3"/>
          <p:cNvSpPr>
            <a:spLocks noGrp="1" noChangeArrowheads="1"/>
          </p:cNvSpPr>
          <p:nvPr>
            <p:ph type="body" idx="1"/>
          </p:nvPr>
        </p:nvSpPr>
        <p:spPr>
          <a:xfrm>
            <a:off x="941979" y="4448101"/>
            <a:ext cx="5193119" cy="421146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6025145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13</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7878145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14</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5015357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17</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6935860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3AFD31E9-BE10-4267-BC2D-73ADA680375F}"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18</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95235" name="Rectangle 2"/>
          <p:cNvSpPr>
            <a:spLocks noGrp="1" noRot="1" noChangeAspect="1" noChangeArrowheads="1" noTextEdit="1"/>
          </p:cNvSpPr>
          <p:nvPr>
            <p:ph type="sldImg"/>
          </p:nvPr>
        </p:nvSpPr>
        <p:spPr>
          <a:xfrm>
            <a:off x="1177925" y="695325"/>
            <a:ext cx="4641850" cy="3481388"/>
          </a:xfrm>
          <a:ln/>
        </p:spPr>
      </p:sp>
      <p:sp>
        <p:nvSpPr>
          <p:cNvPr id="95236" name="Rectangle 3"/>
          <p:cNvSpPr>
            <a:spLocks noGrp="1" noChangeArrowheads="1"/>
          </p:cNvSpPr>
          <p:nvPr>
            <p:ph type="body" idx="1"/>
          </p:nvPr>
        </p:nvSpPr>
        <p:spPr>
          <a:xfrm>
            <a:off x="931863"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2875251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787">
              <a:defRPr sz="1600">
                <a:solidFill>
                  <a:schemeClr val="tx1"/>
                </a:solidFill>
                <a:latin typeface="Helvetica" panose="020B0604020202020204" pitchFamily="34" charset="0"/>
                <a:ea typeface="MS PGothic" panose="020B0600070205080204" pitchFamily="34" charset="-128"/>
              </a:defRPr>
            </a:lvl1pPr>
            <a:lvl2pPr marL="741761" indent="-285293" defTabSz="928787">
              <a:defRPr sz="1600">
                <a:solidFill>
                  <a:schemeClr val="tx1"/>
                </a:solidFill>
                <a:latin typeface="Helvetica" panose="020B0604020202020204" pitchFamily="34" charset="0"/>
                <a:ea typeface="MS PGothic" panose="020B0600070205080204" pitchFamily="34" charset="-128"/>
              </a:defRPr>
            </a:lvl2pPr>
            <a:lvl3pPr marL="1141171" indent="-228234" defTabSz="928787">
              <a:defRPr sz="1600">
                <a:solidFill>
                  <a:schemeClr val="tx1"/>
                </a:solidFill>
                <a:latin typeface="Helvetica" panose="020B0604020202020204" pitchFamily="34" charset="0"/>
                <a:ea typeface="MS PGothic" panose="020B0600070205080204" pitchFamily="34" charset="-128"/>
              </a:defRPr>
            </a:lvl3pPr>
            <a:lvl4pPr marL="1597640" indent="-228234" defTabSz="928787">
              <a:defRPr sz="1600">
                <a:solidFill>
                  <a:schemeClr val="tx1"/>
                </a:solidFill>
                <a:latin typeface="Helvetica" panose="020B0604020202020204" pitchFamily="34" charset="0"/>
                <a:ea typeface="MS PGothic" panose="020B0600070205080204" pitchFamily="34" charset="-128"/>
              </a:defRPr>
            </a:lvl4pPr>
            <a:lvl5pPr marL="2054108" indent="-228234" defTabSz="928787">
              <a:defRPr sz="1600">
                <a:solidFill>
                  <a:schemeClr val="tx1"/>
                </a:solidFill>
                <a:latin typeface="Helvetica" panose="020B0604020202020204" pitchFamily="34" charset="0"/>
                <a:ea typeface="MS PGothic" panose="020B0600070205080204" pitchFamily="34" charset="-128"/>
              </a:defRPr>
            </a:lvl5pPr>
            <a:lvl6pPr marL="2510577"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67045"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3514"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79982"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28787" rtl="0" eaLnBrk="0" fontAlgn="base" latinLnBrk="0" hangingPunct="0">
              <a:lnSpc>
                <a:spcPct val="100000"/>
              </a:lnSpc>
              <a:spcBef>
                <a:spcPct val="0"/>
              </a:spcBef>
              <a:spcAft>
                <a:spcPct val="0"/>
              </a:spcAft>
              <a:buClrTx/>
              <a:buSzTx/>
              <a:buFontTx/>
              <a:buNone/>
              <a:tabLst/>
              <a:defRPr/>
            </a:pPr>
            <a:fld id="{07174961-0CF3-42A6-8222-18520414FAD4}"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787" rtl="0" eaLnBrk="0" fontAlgn="base" latinLnBrk="0" hangingPunct="0">
                <a:lnSpc>
                  <a:spcPct val="100000"/>
                </a:lnSpc>
                <a:spcBef>
                  <a:spcPct val="0"/>
                </a:spcBef>
                <a:spcAft>
                  <a:spcPct val="0"/>
                </a:spcAft>
                <a:buClrTx/>
                <a:buSzTx/>
                <a:buFontTx/>
                <a:buNone/>
                <a:tabLst/>
                <a:defRPr/>
              </a:pPr>
              <a:t>19</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194" name="Rectangle 2"/>
          <p:cNvSpPr>
            <a:spLocks noGrp="1" noRot="1" noChangeAspect="1" noChangeArrowheads="1" noTextEdit="1"/>
          </p:cNvSpPr>
          <p:nvPr>
            <p:ph type="sldImg"/>
          </p:nvPr>
        </p:nvSpPr>
        <p:spPr>
          <a:xfrm>
            <a:off x="404813" y="695325"/>
            <a:ext cx="6188075" cy="3481388"/>
          </a:xfrm>
          <a:ln/>
        </p:spPr>
      </p:sp>
      <p:sp>
        <p:nvSpPr>
          <p:cNvPr id="8195" name="Rectangle 3"/>
          <p:cNvSpPr>
            <a:spLocks noGrp="1" noChangeArrowheads="1"/>
          </p:cNvSpPr>
          <p:nvPr>
            <p:ph type="body" idx="1"/>
          </p:nvPr>
        </p:nvSpPr>
        <p:spPr>
          <a:xfrm>
            <a:off x="931759" y="4410392"/>
            <a:ext cx="5134182" cy="417734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5485838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noRot="1" noChangeAspect="1" noChangeArrowheads="1" noTextEdit="1"/>
          </p:cNvSpPr>
          <p:nvPr>
            <p:ph type="sldImg"/>
          </p:nvPr>
        </p:nvSpPr>
        <p:spPr>
          <a:ln/>
        </p:spPr>
      </p:sp>
      <p:sp>
        <p:nvSpPr>
          <p:cNvPr id="9728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5764250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7F04CF4B-324E-46D0-BA47-9EB6AD9CA672}"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21</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98307" name="Rectangle 2"/>
          <p:cNvSpPr>
            <a:spLocks noGrp="1" noRot="1" noChangeAspect="1" noChangeArrowheads="1" noTextEdit="1"/>
          </p:cNvSpPr>
          <p:nvPr>
            <p:ph type="sldImg"/>
          </p:nvPr>
        </p:nvSpPr>
        <p:spPr>
          <a:xfrm>
            <a:off x="1177925" y="695325"/>
            <a:ext cx="4641850" cy="3481388"/>
          </a:xfrm>
          <a:ln/>
        </p:spPr>
      </p:sp>
      <p:sp>
        <p:nvSpPr>
          <p:cNvPr id="98308" name="Rectangle 3"/>
          <p:cNvSpPr>
            <a:spLocks noGrp="1" noChangeArrowheads="1"/>
          </p:cNvSpPr>
          <p:nvPr>
            <p:ph type="body" idx="1"/>
          </p:nvPr>
        </p:nvSpPr>
        <p:spPr>
          <a:xfrm>
            <a:off x="931863"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2250086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A0967849-B9F5-4791-B1A9-03C13B822321}"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22</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99331" name="Rectangle 2"/>
          <p:cNvSpPr>
            <a:spLocks noGrp="1" noRot="1" noChangeAspect="1" noChangeArrowheads="1" noTextEdit="1"/>
          </p:cNvSpPr>
          <p:nvPr>
            <p:ph type="sldImg"/>
          </p:nvPr>
        </p:nvSpPr>
        <p:spPr>
          <a:xfrm>
            <a:off x="1177925" y="695325"/>
            <a:ext cx="4641850" cy="3481388"/>
          </a:xfrm>
          <a:ln/>
        </p:spPr>
      </p:sp>
      <p:sp>
        <p:nvSpPr>
          <p:cNvPr id="99332" name="Rectangle 3"/>
          <p:cNvSpPr>
            <a:spLocks noGrp="1" noChangeArrowheads="1"/>
          </p:cNvSpPr>
          <p:nvPr>
            <p:ph type="body" idx="1"/>
          </p:nvPr>
        </p:nvSpPr>
        <p:spPr>
          <a:xfrm>
            <a:off x="931863"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8844905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8667AE9D-16D3-4C16-919A-75B127D37AD1}"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23</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00355" name="Rectangle 2"/>
          <p:cNvSpPr>
            <a:spLocks noGrp="1" noRot="1" noChangeAspect="1" noChangeArrowheads="1" noTextEdit="1"/>
          </p:cNvSpPr>
          <p:nvPr>
            <p:ph type="sldImg"/>
          </p:nvPr>
        </p:nvSpPr>
        <p:spPr>
          <a:xfrm>
            <a:off x="1177925" y="695325"/>
            <a:ext cx="4641850" cy="3481388"/>
          </a:xfrm>
          <a:ln/>
        </p:spPr>
      </p:sp>
      <p:sp>
        <p:nvSpPr>
          <p:cNvPr id="100356" name="Rectangle 3"/>
          <p:cNvSpPr>
            <a:spLocks noGrp="1" noChangeArrowheads="1"/>
          </p:cNvSpPr>
          <p:nvPr>
            <p:ph type="body" idx="1"/>
          </p:nvPr>
        </p:nvSpPr>
        <p:spPr>
          <a:xfrm>
            <a:off x="931863"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4473614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2</a:t>
            </a:fld>
            <a:endParaRPr lang="en-US" altLang="en-US"/>
          </a:p>
        </p:txBody>
      </p:sp>
    </p:spTree>
    <p:extLst>
      <p:ext uri="{BB962C8B-B14F-4D97-AF65-F5344CB8AC3E}">
        <p14:creationId xmlns:p14="http://schemas.microsoft.com/office/powerpoint/2010/main" val="14283072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24</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94046708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35</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9446841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36</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45871986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37</a:t>
            </a:fld>
            <a:endParaRPr lang="en-US" altLang="en-US"/>
          </a:p>
        </p:txBody>
      </p:sp>
    </p:spTree>
    <p:extLst>
      <p:ext uri="{BB962C8B-B14F-4D97-AF65-F5344CB8AC3E}">
        <p14:creationId xmlns:p14="http://schemas.microsoft.com/office/powerpoint/2010/main" val="40042955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39</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5012753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Rectangle 7"/>
          <p:cNvSpPr txBox="1">
            <a:spLocks noGrp="1" noChangeArrowheads="1"/>
          </p:cNvSpPr>
          <p:nvPr/>
        </p:nvSpPr>
        <p:spPr bwMode="auto">
          <a:xfrm>
            <a:off x="3966315" y="8820783"/>
            <a:ext cx="3031385" cy="462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022" tIns="46511" rIns="93022" bIns="46511" anchor="b"/>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4516B392-AB16-433E-A341-C08B2964F80A}"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42</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4338" name="Rectangle 2"/>
          <p:cNvSpPr>
            <a:spLocks noGrp="1" noRot="1" noChangeAspect="1" noChangeArrowheads="1" noTextEdit="1"/>
          </p:cNvSpPr>
          <p:nvPr>
            <p:ph type="sldImg"/>
          </p:nvPr>
        </p:nvSpPr>
        <p:spPr>
          <a:xfrm>
            <a:off x="404813" y="696913"/>
            <a:ext cx="6188075" cy="3481387"/>
          </a:xfrm>
          <a:ln/>
        </p:spPr>
      </p:sp>
      <p:sp>
        <p:nvSpPr>
          <p:cNvPr id="1433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6742687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7"/>
          <p:cNvSpPr txBox="1">
            <a:spLocks noGrp="1" noChangeArrowheads="1"/>
          </p:cNvSpPr>
          <p:nvPr/>
        </p:nvSpPr>
        <p:spPr bwMode="auto">
          <a:xfrm>
            <a:off x="3966315" y="8820783"/>
            <a:ext cx="3031385" cy="462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022" tIns="46511" rIns="93022" bIns="46511" anchor="b"/>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5E2E42CA-A09A-4793-8A18-57204D130B58}"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43</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6386" name="Rectangle 2"/>
          <p:cNvSpPr>
            <a:spLocks noGrp="1" noRot="1" noChangeAspect="1" noChangeArrowheads="1" noTextEdit="1"/>
          </p:cNvSpPr>
          <p:nvPr>
            <p:ph type="sldImg"/>
          </p:nvPr>
        </p:nvSpPr>
        <p:spPr>
          <a:xfrm>
            <a:off x="404813" y="696913"/>
            <a:ext cx="6188075" cy="3481387"/>
          </a:xfrm>
          <a:ln/>
        </p:spPr>
      </p:sp>
      <p:sp>
        <p:nvSpPr>
          <p:cNvPr id="1638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60575115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46</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12803240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a:extLst>
              <a:ext uri="{FF2B5EF4-FFF2-40B4-BE49-F238E27FC236}">
                <a16:creationId xmlns:a16="http://schemas.microsoft.com/office/drawing/2014/main" id="{048294A3-FBA0-48E6-BAC1-C31A4FE1697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349E0957-6F75-455E-8328-45C1F34BBE0F}" type="slidenum">
              <a:rPr kumimoji="0" lang="en-US" altLang="en-US" sz="1300" b="0" i="0" u="none" strike="noStrike" kern="1200" cap="none" spc="0" normalizeH="0" baseline="0" noProof="0" smtClean="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48</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0243" name="Rectangle 2">
            <a:extLst>
              <a:ext uri="{FF2B5EF4-FFF2-40B4-BE49-F238E27FC236}">
                <a16:creationId xmlns:a16="http://schemas.microsoft.com/office/drawing/2014/main" id="{883A5C15-38DE-4ED9-8294-23102A475AC1}"/>
              </a:ext>
            </a:extLst>
          </p:cNvPr>
          <p:cNvSpPr>
            <a:spLocks noGrp="1" noRot="1" noChangeAspect="1" noChangeArrowheads="1" noTextEdit="1"/>
          </p:cNvSpPr>
          <p:nvPr>
            <p:ph type="sldImg"/>
          </p:nvPr>
        </p:nvSpPr>
        <p:spPr>
          <a:ln/>
        </p:spPr>
      </p:sp>
      <p:sp>
        <p:nvSpPr>
          <p:cNvPr id="10244" name="Rectangle 3">
            <a:extLst>
              <a:ext uri="{FF2B5EF4-FFF2-40B4-BE49-F238E27FC236}">
                <a16:creationId xmlns:a16="http://schemas.microsoft.com/office/drawing/2014/main" id="{9702C81A-DDDF-4D28-B5C0-A85F56BF2B1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60664874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a:extLst>
              <a:ext uri="{FF2B5EF4-FFF2-40B4-BE49-F238E27FC236}">
                <a16:creationId xmlns:a16="http://schemas.microsoft.com/office/drawing/2014/main" id="{C48ADEE5-C4A0-4F83-9B18-036FD8CBAA3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6F2EE62E-9FF8-44D3-B807-CC851990CD6D}" type="slidenum">
              <a:rPr kumimoji="0" lang="en-US" altLang="en-US" sz="1300" b="0" i="0" u="none" strike="noStrike" kern="1200" cap="none" spc="0" normalizeH="0" baseline="0" noProof="0" smtClean="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49</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22531" name="Rectangle 2">
            <a:extLst>
              <a:ext uri="{FF2B5EF4-FFF2-40B4-BE49-F238E27FC236}">
                <a16:creationId xmlns:a16="http://schemas.microsoft.com/office/drawing/2014/main" id="{DB978EA3-6CF9-4931-85CA-6A1AF32950D9}"/>
              </a:ext>
            </a:extLst>
          </p:cNvPr>
          <p:cNvSpPr>
            <a:spLocks noGrp="1" noRot="1" noChangeAspect="1" noChangeArrowheads="1" noTextEdit="1"/>
          </p:cNvSpPr>
          <p:nvPr>
            <p:ph type="sldImg"/>
          </p:nvPr>
        </p:nvSpPr>
        <p:spPr>
          <a:ln/>
        </p:spPr>
      </p:sp>
      <p:sp>
        <p:nvSpPr>
          <p:cNvPr id="22532" name="Rectangle 3">
            <a:extLst>
              <a:ext uri="{FF2B5EF4-FFF2-40B4-BE49-F238E27FC236}">
                <a16:creationId xmlns:a16="http://schemas.microsoft.com/office/drawing/2014/main" id="{690103F9-36CF-40EF-81E1-4FD19CC95B7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8901931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3</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417153181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a:extLst>
              <a:ext uri="{FF2B5EF4-FFF2-40B4-BE49-F238E27FC236}">
                <a16:creationId xmlns:a16="http://schemas.microsoft.com/office/drawing/2014/main" id="{3D59427F-6E79-4429-AAD3-19FAAE03430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221DF573-48A5-4494-BFF3-C4B55C390A43}" type="slidenum">
              <a:rPr kumimoji="0" lang="en-US" altLang="en-US" sz="1300" b="0" i="0" u="none" strike="noStrike" kern="1200" cap="none" spc="0" normalizeH="0" baseline="0" noProof="0" smtClean="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52</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24579" name="Rectangle 2">
            <a:extLst>
              <a:ext uri="{FF2B5EF4-FFF2-40B4-BE49-F238E27FC236}">
                <a16:creationId xmlns:a16="http://schemas.microsoft.com/office/drawing/2014/main" id="{FCF865CD-1526-4C8D-B58B-4C6DE096021F}"/>
              </a:ext>
            </a:extLst>
          </p:cNvPr>
          <p:cNvSpPr>
            <a:spLocks noGrp="1" noRot="1" noChangeAspect="1" noChangeArrowheads="1" noTextEdit="1"/>
          </p:cNvSpPr>
          <p:nvPr>
            <p:ph type="sldImg"/>
          </p:nvPr>
        </p:nvSpPr>
        <p:spPr>
          <a:ln/>
        </p:spPr>
      </p:sp>
      <p:sp>
        <p:nvSpPr>
          <p:cNvPr id="24580" name="Rectangle 3">
            <a:extLst>
              <a:ext uri="{FF2B5EF4-FFF2-40B4-BE49-F238E27FC236}">
                <a16:creationId xmlns:a16="http://schemas.microsoft.com/office/drawing/2014/main" id="{DB6329B6-B0F0-4978-93A6-69CF6C218CA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9876474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88068DC1-F384-4BDA-8357-C4E4516A50D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06A73EC4-D110-4477-8823-4F07F680E630}" type="slidenum">
              <a:rPr kumimoji="0" lang="en-US" altLang="en-US" sz="1300" b="0" i="0" u="none" strike="noStrike" kern="1200" cap="none" spc="0" normalizeH="0" baseline="0" noProof="0" smtClean="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60</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28675" name="Rectangle 2">
            <a:extLst>
              <a:ext uri="{FF2B5EF4-FFF2-40B4-BE49-F238E27FC236}">
                <a16:creationId xmlns:a16="http://schemas.microsoft.com/office/drawing/2014/main" id="{0EBB60F5-AF69-4AE2-8874-46F0513AE650}"/>
              </a:ext>
            </a:extLst>
          </p:cNvPr>
          <p:cNvSpPr>
            <a:spLocks noGrp="1" noRot="1" noChangeAspect="1" noChangeArrowheads="1" noTextEdit="1"/>
          </p:cNvSpPr>
          <p:nvPr>
            <p:ph type="sldImg"/>
          </p:nvPr>
        </p:nvSpPr>
        <p:spPr>
          <a:ln/>
        </p:spPr>
      </p:sp>
      <p:sp>
        <p:nvSpPr>
          <p:cNvPr id="28676" name="Rectangle 3">
            <a:extLst>
              <a:ext uri="{FF2B5EF4-FFF2-40B4-BE49-F238E27FC236}">
                <a16:creationId xmlns:a16="http://schemas.microsoft.com/office/drawing/2014/main" id="{39303B8D-3055-496A-84BB-85C1B127C6D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Times New Roman" panose="02020603050405020304" pitchFamily="18" charset="0"/>
              </a:rPr>
              <a:t>Mention:  checksums, bad sector remapping</a:t>
            </a:r>
          </a:p>
        </p:txBody>
      </p:sp>
    </p:spTree>
    <p:extLst>
      <p:ext uri="{BB962C8B-B14F-4D97-AF65-F5344CB8AC3E}">
        <p14:creationId xmlns:p14="http://schemas.microsoft.com/office/powerpoint/2010/main" val="192588248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a:extLst>
              <a:ext uri="{FF2B5EF4-FFF2-40B4-BE49-F238E27FC236}">
                <a16:creationId xmlns:a16="http://schemas.microsoft.com/office/drawing/2014/main" id="{3C120632-6450-496D-9021-144FCC94636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9FE5D3C3-97C3-42F0-8AD8-A78667E011D8}" type="slidenum">
              <a:rPr kumimoji="0" lang="en-US" altLang="en-US" sz="1300" b="0" i="0" u="none" strike="noStrike" kern="1200" cap="none" spc="0" normalizeH="0" baseline="0" noProof="0" smtClean="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61</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30723" name="Rectangle 2">
            <a:extLst>
              <a:ext uri="{FF2B5EF4-FFF2-40B4-BE49-F238E27FC236}">
                <a16:creationId xmlns:a16="http://schemas.microsoft.com/office/drawing/2014/main" id="{9FFDA698-AD1E-490A-843E-56BBFBDA156E}"/>
              </a:ext>
            </a:extLst>
          </p:cNvPr>
          <p:cNvSpPr>
            <a:spLocks noGrp="1" noRot="1" noChangeAspect="1" noChangeArrowheads="1" noTextEdit="1"/>
          </p:cNvSpPr>
          <p:nvPr>
            <p:ph type="sldImg"/>
          </p:nvPr>
        </p:nvSpPr>
        <p:spPr>
          <a:ln/>
        </p:spPr>
      </p:sp>
      <p:sp>
        <p:nvSpPr>
          <p:cNvPr id="30724" name="Rectangle 3">
            <a:extLst>
              <a:ext uri="{FF2B5EF4-FFF2-40B4-BE49-F238E27FC236}">
                <a16:creationId xmlns:a16="http://schemas.microsoft.com/office/drawing/2014/main" id="{F4C63D34-496E-420D-BEE9-57DE0CECD3A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87752785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a:extLst>
              <a:ext uri="{FF2B5EF4-FFF2-40B4-BE49-F238E27FC236}">
                <a16:creationId xmlns:a16="http://schemas.microsoft.com/office/drawing/2014/main" id="{D3FCD778-3AE4-42E7-AB74-D00245452A5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845A3DB5-4F11-4CB9-BD43-77A6F1184F30}" type="slidenum">
              <a:rPr kumimoji="0" lang="en-US" altLang="en-US" sz="1300" b="0" i="0" u="none" strike="noStrike" kern="1200" cap="none" spc="0" normalizeH="0" baseline="0" noProof="0" smtClean="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62</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35843" name="Rectangle 2">
            <a:extLst>
              <a:ext uri="{FF2B5EF4-FFF2-40B4-BE49-F238E27FC236}">
                <a16:creationId xmlns:a16="http://schemas.microsoft.com/office/drawing/2014/main" id="{E0E1BD94-40E1-42D9-AC0F-6DBED183EDEC}"/>
              </a:ext>
            </a:extLst>
          </p:cNvPr>
          <p:cNvSpPr>
            <a:spLocks noGrp="1" noRot="1" noChangeAspect="1" noChangeArrowheads="1" noTextEdit="1"/>
          </p:cNvSpPr>
          <p:nvPr>
            <p:ph type="sldImg"/>
          </p:nvPr>
        </p:nvSpPr>
        <p:spPr>
          <a:ln/>
        </p:spPr>
      </p:sp>
      <p:sp>
        <p:nvSpPr>
          <p:cNvPr id="35844" name="Rectangle 3">
            <a:extLst>
              <a:ext uri="{FF2B5EF4-FFF2-40B4-BE49-F238E27FC236}">
                <a16:creationId xmlns:a16="http://schemas.microsoft.com/office/drawing/2014/main" id="{F548A35E-BDBC-4805-BE0E-5DB4CDDA19B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0001911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a:extLst>
              <a:ext uri="{FF2B5EF4-FFF2-40B4-BE49-F238E27FC236}">
                <a16:creationId xmlns:a16="http://schemas.microsoft.com/office/drawing/2014/main" id="{516EBF0D-549B-4B96-9F9D-99104C02726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716DE627-E9A0-44A0-8058-E175A1E3A18A}" type="slidenum">
              <a:rPr kumimoji="0" lang="en-US" altLang="en-US" sz="1300" b="0" i="0" u="none" strike="noStrike" kern="1200" cap="none" spc="0" normalizeH="0" baseline="0" noProof="0" smtClean="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64</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37891" name="Rectangle 2">
            <a:extLst>
              <a:ext uri="{FF2B5EF4-FFF2-40B4-BE49-F238E27FC236}">
                <a16:creationId xmlns:a16="http://schemas.microsoft.com/office/drawing/2014/main" id="{1839E502-C201-436D-805E-A0C9059389F4}"/>
              </a:ext>
            </a:extLst>
          </p:cNvPr>
          <p:cNvSpPr>
            <a:spLocks noGrp="1" noRot="1" noChangeAspect="1" noChangeArrowheads="1" noTextEdit="1"/>
          </p:cNvSpPr>
          <p:nvPr>
            <p:ph type="sldImg"/>
          </p:nvPr>
        </p:nvSpPr>
        <p:spPr>
          <a:ln/>
        </p:spPr>
      </p:sp>
      <p:sp>
        <p:nvSpPr>
          <p:cNvPr id="37892" name="Rectangle 3">
            <a:extLst>
              <a:ext uri="{FF2B5EF4-FFF2-40B4-BE49-F238E27FC236}">
                <a16:creationId xmlns:a16="http://schemas.microsoft.com/office/drawing/2014/main" id="{1BE0CB22-2002-47F0-8684-94D93C5B97B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18332789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72</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95349219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73</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9840920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80</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56294346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85</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6079713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6</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1989687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7100" rtl="0" eaLnBrk="0" fontAlgn="base" latinLnBrk="0" hangingPunct="0">
              <a:lnSpc>
                <a:spcPct val="100000"/>
              </a:lnSpc>
              <a:spcBef>
                <a:spcPct val="0"/>
              </a:spcBef>
              <a:spcAft>
                <a:spcPct val="0"/>
              </a:spcAft>
              <a:buClrTx/>
              <a:buSzTx/>
              <a:buFontTx/>
              <a:buNone/>
              <a:tabLst/>
              <a:defRPr/>
            </a:pPr>
            <a:fld id="{8CB53E9A-4F1C-4562-B43B-B5CFB7E98BB2}"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27100" rtl="0" eaLnBrk="0" fontAlgn="base" latinLnBrk="0" hangingPunct="0">
                <a:lnSpc>
                  <a:spcPct val="100000"/>
                </a:lnSpc>
                <a:spcBef>
                  <a:spcPct val="0"/>
                </a:spcBef>
                <a:spcAft>
                  <a:spcPct val="0"/>
                </a:spcAft>
                <a:buClrTx/>
                <a:buSzTx/>
                <a:buFontTx/>
                <a:buNone/>
                <a:tabLst/>
                <a:defRPr/>
              </a:pPr>
              <a:t>7</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14691" name="Rectangle 2"/>
          <p:cNvSpPr>
            <a:spLocks noGrp="1" noRot="1" noChangeAspect="1" noChangeArrowheads="1" noTextEdit="1"/>
          </p:cNvSpPr>
          <p:nvPr>
            <p:ph type="sldImg"/>
          </p:nvPr>
        </p:nvSpPr>
        <p:spPr>
          <a:ln/>
        </p:spPr>
      </p:sp>
      <p:sp>
        <p:nvSpPr>
          <p:cNvPr id="114692"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6093">
              <a:defRPr sz="1600">
                <a:solidFill>
                  <a:schemeClr val="tx1"/>
                </a:solidFill>
                <a:latin typeface="Helvetica" panose="020B0604020202020204" pitchFamily="34" charset="0"/>
                <a:ea typeface="ＭＳ Ｐゴシック" panose="020B0600070205080204" pitchFamily="34" charset="-128"/>
              </a:defRPr>
            </a:lvl1pPr>
            <a:lvl2pPr marL="750157" indent="-288522" defTabSz="936093">
              <a:defRPr sz="1600">
                <a:solidFill>
                  <a:schemeClr val="tx1"/>
                </a:solidFill>
                <a:latin typeface="Helvetica" panose="020B0604020202020204" pitchFamily="34" charset="0"/>
                <a:ea typeface="ＭＳ Ｐゴシック" panose="020B0600070205080204" pitchFamily="34" charset="-128"/>
              </a:defRPr>
            </a:lvl2pPr>
            <a:lvl3pPr marL="1154087" indent="-230817" defTabSz="936093">
              <a:defRPr sz="1600">
                <a:solidFill>
                  <a:schemeClr val="tx1"/>
                </a:solidFill>
                <a:latin typeface="Helvetica" panose="020B0604020202020204" pitchFamily="34" charset="0"/>
                <a:ea typeface="ＭＳ Ｐゴシック" panose="020B0600070205080204" pitchFamily="34" charset="-128"/>
              </a:defRPr>
            </a:lvl3pPr>
            <a:lvl4pPr marL="1615722" indent="-230817" defTabSz="936093">
              <a:defRPr sz="1600">
                <a:solidFill>
                  <a:schemeClr val="tx1"/>
                </a:solidFill>
                <a:latin typeface="Helvetica" panose="020B0604020202020204" pitchFamily="34" charset="0"/>
                <a:ea typeface="ＭＳ Ｐゴシック" panose="020B0600070205080204" pitchFamily="34" charset="-128"/>
              </a:defRPr>
            </a:lvl4pPr>
            <a:lvl5pPr marL="2077357" indent="-230817" defTabSz="936093">
              <a:defRPr sz="1600">
                <a:solidFill>
                  <a:schemeClr val="tx1"/>
                </a:solidFill>
                <a:latin typeface="Helvetica" panose="020B0604020202020204" pitchFamily="34" charset="0"/>
                <a:ea typeface="ＭＳ Ｐゴシック" panose="020B0600070205080204" pitchFamily="34" charset="-128"/>
              </a:defRPr>
            </a:lvl5pPr>
            <a:lvl6pPr marL="2538992"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3000626"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62261"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923896"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6093" rtl="0" eaLnBrk="0" fontAlgn="base" latinLnBrk="0" hangingPunct="0">
              <a:lnSpc>
                <a:spcPct val="100000"/>
              </a:lnSpc>
              <a:spcBef>
                <a:spcPct val="0"/>
              </a:spcBef>
              <a:spcAft>
                <a:spcPct val="0"/>
              </a:spcAft>
              <a:buClrTx/>
              <a:buSzTx/>
              <a:buFontTx/>
              <a:buNone/>
              <a:tabLst/>
              <a:defRPr/>
            </a:pPr>
            <a:fld id="{2CB36896-4F4E-48BE-8ED8-64318D033CE8}"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36093" rtl="0" eaLnBrk="0" fontAlgn="base" latinLnBrk="0" hangingPunct="0">
                <a:lnSpc>
                  <a:spcPct val="100000"/>
                </a:lnSpc>
                <a:spcBef>
                  <a:spcPct val="0"/>
                </a:spcBef>
                <a:spcAft>
                  <a:spcPct val="0"/>
                </a:spcAft>
                <a:buClrTx/>
                <a:buSzTx/>
                <a:buFontTx/>
                <a:buNone/>
                <a:tabLst/>
                <a:defRPr/>
              </a:pPr>
              <a:t>8</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53603" name="Rectangle 2"/>
          <p:cNvSpPr>
            <a:spLocks noGrp="1" noRot="1" noChangeAspect="1" noChangeArrowheads="1" noTextEdit="1"/>
          </p:cNvSpPr>
          <p:nvPr>
            <p:ph type="sldImg"/>
          </p:nvPr>
        </p:nvSpPr>
        <p:spPr>
          <a:ln/>
        </p:spPr>
      </p:sp>
      <p:sp>
        <p:nvSpPr>
          <p:cNvPr id="153604" name="Rectangle 3"/>
          <p:cNvSpPr>
            <a:spLocks noGrp="1" noChangeArrowheads="1"/>
          </p:cNvSpPr>
          <p:nvPr>
            <p:ph type="body" idx="1"/>
          </p:nvPr>
        </p:nvSpPr>
        <p:spPr>
          <a:xfrm>
            <a:off x="941979" y="4448101"/>
            <a:ext cx="5193119" cy="421146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8543909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6093">
              <a:defRPr sz="1600">
                <a:solidFill>
                  <a:schemeClr val="tx1"/>
                </a:solidFill>
                <a:latin typeface="Helvetica" panose="020B0604020202020204" pitchFamily="34" charset="0"/>
                <a:ea typeface="ＭＳ Ｐゴシック" panose="020B0600070205080204" pitchFamily="34" charset="-128"/>
              </a:defRPr>
            </a:lvl1pPr>
            <a:lvl2pPr marL="750157" indent="-288522" defTabSz="936093">
              <a:defRPr sz="1600">
                <a:solidFill>
                  <a:schemeClr val="tx1"/>
                </a:solidFill>
                <a:latin typeface="Helvetica" panose="020B0604020202020204" pitchFamily="34" charset="0"/>
                <a:ea typeface="ＭＳ Ｐゴシック" panose="020B0600070205080204" pitchFamily="34" charset="-128"/>
              </a:defRPr>
            </a:lvl2pPr>
            <a:lvl3pPr marL="1154087" indent="-230817" defTabSz="936093">
              <a:defRPr sz="1600">
                <a:solidFill>
                  <a:schemeClr val="tx1"/>
                </a:solidFill>
                <a:latin typeface="Helvetica" panose="020B0604020202020204" pitchFamily="34" charset="0"/>
                <a:ea typeface="ＭＳ Ｐゴシック" panose="020B0600070205080204" pitchFamily="34" charset="-128"/>
              </a:defRPr>
            </a:lvl3pPr>
            <a:lvl4pPr marL="1615722" indent="-230817" defTabSz="936093">
              <a:defRPr sz="1600">
                <a:solidFill>
                  <a:schemeClr val="tx1"/>
                </a:solidFill>
                <a:latin typeface="Helvetica" panose="020B0604020202020204" pitchFamily="34" charset="0"/>
                <a:ea typeface="ＭＳ Ｐゴシック" panose="020B0600070205080204" pitchFamily="34" charset="-128"/>
              </a:defRPr>
            </a:lvl4pPr>
            <a:lvl5pPr marL="2077357" indent="-230817" defTabSz="936093">
              <a:defRPr sz="1600">
                <a:solidFill>
                  <a:schemeClr val="tx1"/>
                </a:solidFill>
                <a:latin typeface="Helvetica" panose="020B0604020202020204" pitchFamily="34" charset="0"/>
                <a:ea typeface="ＭＳ Ｐゴシック" panose="020B0600070205080204" pitchFamily="34" charset="-128"/>
              </a:defRPr>
            </a:lvl5pPr>
            <a:lvl6pPr marL="2538992"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3000626"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62261"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923896"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6093" rtl="0" eaLnBrk="0" fontAlgn="base" latinLnBrk="0" hangingPunct="0">
              <a:lnSpc>
                <a:spcPct val="100000"/>
              </a:lnSpc>
              <a:spcBef>
                <a:spcPct val="0"/>
              </a:spcBef>
              <a:spcAft>
                <a:spcPct val="0"/>
              </a:spcAft>
              <a:buClrTx/>
              <a:buSzTx/>
              <a:buFontTx/>
              <a:buNone/>
              <a:tabLst/>
              <a:defRPr/>
            </a:pPr>
            <a:fld id="{FDE8E9FC-6F08-40BB-B772-EA0C2AE1A7A0}"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36093" rtl="0" eaLnBrk="0" fontAlgn="base" latinLnBrk="0" hangingPunct="0">
                <a:lnSpc>
                  <a:spcPct val="100000"/>
                </a:lnSpc>
                <a:spcBef>
                  <a:spcPct val="0"/>
                </a:spcBef>
                <a:spcAft>
                  <a:spcPct val="0"/>
                </a:spcAft>
                <a:buClrTx/>
                <a:buSzTx/>
                <a:buFontTx/>
                <a:buNone/>
                <a:tabLst/>
                <a:defRPr/>
              </a:pPr>
              <a:t>9</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54627" name="Rectangle 2"/>
          <p:cNvSpPr>
            <a:spLocks noGrp="1" noRot="1" noChangeAspect="1" noChangeArrowheads="1" noTextEdit="1"/>
          </p:cNvSpPr>
          <p:nvPr>
            <p:ph type="sldImg"/>
          </p:nvPr>
        </p:nvSpPr>
        <p:spPr>
          <a:ln/>
        </p:spPr>
      </p:sp>
      <p:sp>
        <p:nvSpPr>
          <p:cNvPr id="154628" name="Rectangle 3"/>
          <p:cNvSpPr>
            <a:spLocks noGrp="1" noChangeArrowheads="1"/>
          </p:cNvSpPr>
          <p:nvPr>
            <p:ph type="body" idx="1"/>
          </p:nvPr>
        </p:nvSpPr>
        <p:spPr>
          <a:xfrm>
            <a:off x="941979" y="4448101"/>
            <a:ext cx="5193119" cy="421146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5702937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p:cNvSpPr txBox="1">
            <a:spLocks noGrp="1" noChangeArrowheads="1"/>
          </p:cNvSpPr>
          <p:nvPr/>
        </p:nvSpPr>
        <p:spPr bwMode="auto">
          <a:xfrm>
            <a:off x="4011160" y="8896201"/>
            <a:ext cx="3065916" cy="46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909" tIns="46955" rIns="93909" bIns="46955" anchor="b"/>
          <a:lstStyle>
            <a:lvl1pPr>
              <a:defRPr sz="1600">
                <a:solidFill>
                  <a:schemeClr val="tx1"/>
                </a:solidFill>
                <a:latin typeface="Helvetica" panose="020B0604020202020204" pitchFamily="34" charset="0"/>
                <a:ea typeface="ＭＳ Ｐゴシック" panose="020B0600070205080204" pitchFamily="34" charset="-128"/>
              </a:defRPr>
            </a:lvl1pPr>
            <a:lvl2pPr marL="742950" indent="-285750">
              <a:defRPr sz="1600">
                <a:solidFill>
                  <a:schemeClr val="tx1"/>
                </a:solidFill>
                <a:latin typeface="Helvetica" panose="020B0604020202020204" pitchFamily="34" charset="0"/>
                <a:ea typeface="ＭＳ Ｐゴシック" panose="020B0600070205080204" pitchFamily="34" charset="-128"/>
              </a:defRPr>
            </a:lvl2pPr>
            <a:lvl3pPr marL="1143000" indent="-228600">
              <a:defRPr sz="1600">
                <a:solidFill>
                  <a:schemeClr val="tx1"/>
                </a:solidFill>
                <a:latin typeface="Helvetica" panose="020B0604020202020204" pitchFamily="34" charset="0"/>
                <a:ea typeface="ＭＳ Ｐゴシック" panose="020B0600070205080204" pitchFamily="34" charset="-128"/>
              </a:defRPr>
            </a:lvl3pPr>
            <a:lvl4pPr marL="1600200" indent="-228600">
              <a:defRPr sz="1600">
                <a:solidFill>
                  <a:schemeClr val="tx1"/>
                </a:solidFill>
                <a:latin typeface="Helvetica" panose="020B0604020202020204" pitchFamily="34" charset="0"/>
                <a:ea typeface="ＭＳ Ｐゴシック" panose="020B0600070205080204" pitchFamily="34" charset="-128"/>
              </a:defRPr>
            </a:lvl4pPr>
            <a:lvl5pPr marL="2057400" indent="-228600">
              <a:defRPr sz="1600">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B999CF1A-EE2D-40C7-88BC-5CB4646E5D8B}"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10</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55651" name="Rectangle 2"/>
          <p:cNvSpPr>
            <a:spLocks noGrp="1" noRot="1" noChangeAspect="1" noChangeArrowheads="1" noTextEdit="1"/>
          </p:cNvSpPr>
          <p:nvPr>
            <p:ph type="sldImg"/>
          </p:nvPr>
        </p:nvSpPr>
        <p:spPr>
          <a:ln/>
        </p:spPr>
      </p:sp>
      <p:sp>
        <p:nvSpPr>
          <p:cNvPr id="155652" name="Rectangle 3"/>
          <p:cNvSpPr>
            <a:spLocks noGrp="1" noChangeArrowheads="1"/>
          </p:cNvSpPr>
          <p:nvPr>
            <p:ph type="body" idx="1"/>
          </p:nvPr>
        </p:nvSpPr>
        <p:spPr>
          <a:xfrm>
            <a:off x="941979" y="4448101"/>
            <a:ext cx="5193119" cy="421146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2214203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6093">
              <a:defRPr sz="1600">
                <a:solidFill>
                  <a:schemeClr val="tx1"/>
                </a:solidFill>
                <a:latin typeface="Helvetica" panose="020B0604020202020204" pitchFamily="34" charset="0"/>
                <a:ea typeface="ＭＳ Ｐゴシック" panose="020B0600070205080204" pitchFamily="34" charset="-128"/>
              </a:defRPr>
            </a:lvl1pPr>
            <a:lvl2pPr marL="750157" indent="-288522" defTabSz="936093">
              <a:defRPr sz="1600">
                <a:solidFill>
                  <a:schemeClr val="tx1"/>
                </a:solidFill>
                <a:latin typeface="Helvetica" panose="020B0604020202020204" pitchFamily="34" charset="0"/>
                <a:ea typeface="ＭＳ Ｐゴシック" panose="020B0600070205080204" pitchFamily="34" charset="-128"/>
              </a:defRPr>
            </a:lvl2pPr>
            <a:lvl3pPr marL="1154087" indent="-230817" defTabSz="936093">
              <a:defRPr sz="1600">
                <a:solidFill>
                  <a:schemeClr val="tx1"/>
                </a:solidFill>
                <a:latin typeface="Helvetica" panose="020B0604020202020204" pitchFamily="34" charset="0"/>
                <a:ea typeface="ＭＳ Ｐゴシック" panose="020B0600070205080204" pitchFamily="34" charset="-128"/>
              </a:defRPr>
            </a:lvl3pPr>
            <a:lvl4pPr marL="1615722" indent="-230817" defTabSz="936093">
              <a:defRPr sz="1600">
                <a:solidFill>
                  <a:schemeClr val="tx1"/>
                </a:solidFill>
                <a:latin typeface="Helvetica" panose="020B0604020202020204" pitchFamily="34" charset="0"/>
                <a:ea typeface="ＭＳ Ｐゴシック" panose="020B0600070205080204" pitchFamily="34" charset="-128"/>
              </a:defRPr>
            </a:lvl4pPr>
            <a:lvl5pPr marL="2077357" indent="-230817" defTabSz="936093">
              <a:defRPr sz="1600">
                <a:solidFill>
                  <a:schemeClr val="tx1"/>
                </a:solidFill>
                <a:latin typeface="Helvetica" panose="020B0604020202020204" pitchFamily="34" charset="0"/>
                <a:ea typeface="ＭＳ Ｐゴシック" panose="020B0600070205080204" pitchFamily="34" charset="-128"/>
              </a:defRPr>
            </a:lvl5pPr>
            <a:lvl6pPr marL="2538992"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3000626"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62261"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923896"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6093" rtl="0" eaLnBrk="0" fontAlgn="base" latinLnBrk="0" hangingPunct="0">
              <a:lnSpc>
                <a:spcPct val="100000"/>
              </a:lnSpc>
              <a:spcBef>
                <a:spcPct val="0"/>
              </a:spcBef>
              <a:spcAft>
                <a:spcPct val="0"/>
              </a:spcAft>
              <a:buClrTx/>
              <a:buSzTx/>
              <a:buFontTx/>
              <a:buNone/>
              <a:tabLst/>
              <a:defRPr/>
            </a:pPr>
            <a:fld id="{25DBE05D-165E-44E5-8FF5-12AB8BF987CB}"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36093" rtl="0" eaLnBrk="0" fontAlgn="base" latinLnBrk="0" hangingPunct="0">
                <a:lnSpc>
                  <a:spcPct val="100000"/>
                </a:lnSpc>
                <a:spcBef>
                  <a:spcPct val="0"/>
                </a:spcBef>
                <a:spcAft>
                  <a:spcPct val="0"/>
                </a:spcAft>
                <a:buClrTx/>
                <a:buSzTx/>
                <a:buFontTx/>
                <a:buNone/>
                <a:tabLst/>
                <a:defRPr/>
              </a:pPr>
              <a:t>11</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56675" name="Rectangle 2"/>
          <p:cNvSpPr>
            <a:spLocks noGrp="1" noRot="1" noChangeAspect="1" noChangeArrowheads="1" noTextEdit="1"/>
          </p:cNvSpPr>
          <p:nvPr>
            <p:ph type="sldImg"/>
          </p:nvPr>
        </p:nvSpPr>
        <p:spPr>
          <a:ln/>
        </p:spPr>
      </p:sp>
      <p:sp>
        <p:nvSpPr>
          <p:cNvPr id="156676" name="Rectangle 3"/>
          <p:cNvSpPr>
            <a:spLocks noGrp="1" noChangeArrowheads="1"/>
          </p:cNvSpPr>
          <p:nvPr>
            <p:ph type="body" idx="1"/>
          </p:nvPr>
        </p:nvSpPr>
        <p:spPr>
          <a:xfrm>
            <a:off x="941979" y="4448101"/>
            <a:ext cx="5193119" cy="421146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9518428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7.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839200" cy="4038600"/>
          </a:xfrm>
          <a:prstGeom prst="rect">
            <a:avLst/>
          </a:prstGeo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a:extLst>
              <a:ext uri="{FF2B5EF4-FFF2-40B4-BE49-F238E27FC236}">
                <a16:creationId xmlns:a16="http://schemas.microsoft.com/office/drawing/2014/main" id="{F05F4A72-606B-984B-907B-5BEA9B53E5C0}"/>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Tree>
    <p:extLst>
      <p:ext uri="{BB962C8B-B14F-4D97-AF65-F5344CB8AC3E}">
        <p14:creationId xmlns:p14="http://schemas.microsoft.com/office/powerpoint/2010/main" val="268763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768351" y="820342"/>
            <a:ext cx="7707313" cy="3677840"/>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653012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336F2EBE-FF5F-4F9D-A3C2-A59A92D7809D}"/>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a:pPr>
                <a:defRPr/>
              </a:pPr>
              <a:t>‹#›</a:t>
            </a:fld>
            <a:endParaRPr lang="en-US" altLang="en-US"/>
          </a:p>
        </p:txBody>
      </p:sp>
    </p:spTree>
    <p:extLst>
      <p:ext uri="{BB962C8B-B14F-4D97-AF65-F5344CB8AC3E}">
        <p14:creationId xmlns:p14="http://schemas.microsoft.com/office/powerpoint/2010/main" val="345370305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4388"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6"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A6D4A7F0-1138-4608-80AA-D0A6F5D41187}"/>
              </a:ext>
            </a:extLst>
          </p:cNvPr>
          <p:cNvSpPr>
            <a:spLocks noGrp="1" noChangeArrowheads="1"/>
          </p:cNvSpPr>
          <p:nvPr>
            <p:ph type="sldNum" sz="quarter" idx="10"/>
          </p:nvPr>
        </p:nvSpPr>
        <p:spPr>
          <a:ln/>
        </p:spPr>
        <p:txBody>
          <a:bodyPr/>
          <a:lstStyle>
            <a:lvl1pPr>
              <a:defRPr/>
            </a:lvl1pPr>
          </a:lstStyle>
          <a:p>
            <a:pPr>
              <a:defRPr/>
            </a:pPr>
            <a:fld id="{00852D5F-D37B-4E9D-98AD-511A1ABBD6A9}" type="slidenum">
              <a:rPr lang="en-US" altLang="en-US"/>
              <a:pPr>
                <a:defRPr/>
              </a:pPr>
              <a:t>‹#›</a:t>
            </a:fld>
            <a:endParaRPr lang="en-US" altLang="en-US"/>
          </a:p>
        </p:txBody>
      </p:sp>
    </p:spTree>
    <p:extLst>
      <p:ext uri="{BB962C8B-B14F-4D97-AF65-F5344CB8AC3E}">
        <p14:creationId xmlns:p14="http://schemas.microsoft.com/office/powerpoint/2010/main" val="408294658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6DFCFB3-6710-4DD2-8404-7E55A930F352}"/>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a:pPr>
                <a:defRPr/>
              </a:pPr>
              <a:t>‹#›</a:t>
            </a:fld>
            <a:endParaRPr lang="en-US" altLang="en-US"/>
          </a:p>
        </p:txBody>
      </p:sp>
    </p:spTree>
    <p:extLst>
      <p:ext uri="{BB962C8B-B14F-4D97-AF65-F5344CB8AC3E}">
        <p14:creationId xmlns:p14="http://schemas.microsoft.com/office/powerpoint/2010/main" val="87310771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169747632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BE8099E-18A5-481A-9697-216087BE0676}"/>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a:pPr>
                <a:defRPr/>
              </a:pPr>
              <a:t>‹#›</a:t>
            </a:fld>
            <a:endParaRPr lang="en-US" altLang="en-US"/>
          </a:p>
        </p:txBody>
      </p:sp>
    </p:spTree>
    <p:extLst>
      <p:ext uri="{BB962C8B-B14F-4D97-AF65-F5344CB8AC3E}">
        <p14:creationId xmlns:p14="http://schemas.microsoft.com/office/powerpoint/2010/main" val="101447614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9"/>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7E2C57D-1205-411A-BA90-DF60A810F6DB}"/>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a:pPr>
                <a:defRPr/>
              </a:pPr>
              <a:t>‹#›</a:t>
            </a:fld>
            <a:endParaRPr lang="en-US" altLang="en-US"/>
          </a:p>
        </p:txBody>
      </p:sp>
    </p:spTree>
    <p:extLst>
      <p:ext uri="{BB962C8B-B14F-4D97-AF65-F5344CB8AC3E}">
        <p14:creationId xmlns:p14="http://schemas.microsoft.com/office/powerpoint/2010/main" val="402945585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9EB6957-06EE-46F8-A450-3DB417A1F8A6}"/>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a:pPr>
                <a:defRPr/>
              </a:pPr>
              <a:t>‹#›</a:t>
            </a:fld>
            <a:endParaRPr lang="en-US" altLang="en-US"/>
          </a:p>
        </p:txBody>
      </p:sp>
    </p:spTree>
    <p:extLst>
      <p:ext uri="{BB962C8B-B14F-4D97-AF65-F5344CB8AC3E}">
        <p14:creationId xmlns:p14="http://schemas.microsoft.com/office/powerpoint/2010/main" val="115422376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85C950AD-734E-45C7-8042-5795FFAD6750}"/>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a:pPr>
                <a:defRPr/>
              </a:pPr>
              <a:t>‹#›</a:t>
            </a:fld>
            <a:endParaRPr lang="en-US" altLang="en-US"/>
          </a:p>
        </p:txBody>
      </p:sp>
    </p:spTree>
    <p:extLst>
      <p:ext uri="{BB962C8B-B14F-4D97-AF65-F5344CB8AC3E}">
        <p14:creationId xmlns:p14="http://schemas.microsoft.com/office/powerpoint/2010/main" val="90355104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7A7A2CD-B5B0-4CF6-8038-339B0E99E366}"/>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a:pPr>
                <a:defRPr/>
              </a:pPr>
              <a:t>‹#›</a:t>
            </a:fld>
            <a:endParaRPr lang="en-US" altLang="en-US"/>
          </a:p>
        </p:txBody>
      </p:sp>
    </p:spTree>
    <p:extLst>
      <p:ext uri="{BB962C8B-B14F-4D97-AF65-F5344CB8AC3E}">
        <p14:creationId xmlns:p14="http://schemas.microsoft.com/office/powerpoint/2010/main" val="17797724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wo Columna">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
        <p:nvSpPr>
          <p:cNvPr id="3" name="Title 1">
            <a:extLst>
              <a:ext uri="{FF2B5EF4-FFF2-40B4-BE49-F238E27FC236}">
                <a16:creationId xmlns:a16="http://schemas.microsoft.com/office/drawing/2014/main" id="{FFB43658-48CD-764C-86BF-302575415EF4}"/>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
        <p:nvSpPr>
          <p:cNvPr id="4" name="Content Placeholder 2">
            <a:extLst>
              <a:ext uri="{FF2B5EF4-FFF2-40B4-BE49-F238E27FC236}">
                <a16:creationId xmlns:a16="http://schemas.microsoft.com/office/drawing/2014/main" id="{FF6F2A81-D24A-A44F-8915-B9DC7FC2AE67}"/>
              </a:ext>
            </a:extLst>
          </p:cNvPr>
          <p:cNvSpPr>
            <a:spLocks noGrp="1"/>
          </p:cNvSpPr>
          <p:nvPr>
            <p:ph idx="1"/>
          </p:nvPr>
        </p:nvSpPr>
        <p:spPr>
          <a:xfrm>
            <a:off x="152400"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0D255CA6-4B6D-7842-85B8-A423C0C60A30}"/>
              </a:ext>
            </a:extLst>
          </p:cNvPr>
          <p:cNvSpPr>
            <a:spLocks noGrp="1"/>
          </p:cNvSpPr>
          <p:nvPr>
            <p:ph idx="10"/>
          </p:nvPr>
        </p:nvSpPr>
        <p:spPr>
          <a:xfrm>
            <a:off x="4606103"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6926432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168688288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9" y="0"/>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2612580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768351" y="820342"/>
            <a:ext cx="7707313" cy="3677840"/>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1179019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768351" y="820342"/>
            <a:ext cx="7707313" cy="3677840"/>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0509302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336F2EBE-FF5F-4F9D-A3C2-A59A92D7809D}"/>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a:pPr>
                <a:defRPr/>
              </a:pPr>
              <a:t>‹#›</a:t>
            </a:fld>
            <a:endParaRPr lang="en-US" altLang="en-US"/>
          </a:p>
        </p:txBody>
      </p:sp>
    </p:spTree>
    <p:extLst>
      <p:ext uri="{BB962C8B-B14F-4D97-AF65-F5344CB8AC3E}">
        <p14:creationId xmlns:p14="http://schemas.microsoft.com/office/powerpoint/2010/main" val="251768160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4389"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A6D4A7F0-1138-4608-80AA-D0A6F5D41187}"/>
              </a:ext>
            </a:extLst>
          </p:cNvPr>
          <p:cNvSpPr>
            <a:spLocks noGrp="1" noChangeArrowheads="1"/>
          </p:cNvSpPr>
          <p:nvPr>
            <p:ph type="sldNum" sz="quarter" idx="10"/>
          </p:nvPr>
        </p:nvSpPr>
        <p:spPr>
          <a:ln/>
        </p:spPr>
        <p:txBody>
          <a:bodyPr/>
          <a:lstStyle>
            <a:lvl1pPr>
              <a:defRPr/>
            </a:lvl1pPr>
          </a:lstStyle>
          <a:p>
            <a:pPr>
              <a:defRPr/>
            </a:pPr>
            <a:fld id="{00852D5F-D37B-4E9D-98AD-511A1ABBD6A9}" type="slidenum">
              <a:rPr lang="en-US" altLang="en-US"/>
              <a:pPr>
                <a:defRPr/>
              </a:pPr>
              <a:t>‹#›</a:t>
            </a:fld>
            <a:endParaRPr lang="en-US" altLang="en-US"/>
          </a:p>
        </p:txBody>
      </p:sp>
    </p:spTree>
    <p:extLst>
      <p:ext uri="{BB962C8B-B14F-4D97-AF65-F5344CB8AC3E}">
        <p14:creationId xmlns:p14="http://schemas.microsoft.com/office/powerpoint/2010/main" val="262311421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6DFCFB3-6710-4DD2-8404-7E55A930F352}"/>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a:pPr>
                <a:defRPr/>
              </a:pPr>
              <a:t>‹#›</a:t>
            </a:fld>
            <a:endParaRPr lang="en-US" altLang="en-US"/>
          </a:p>
        </p:txBody>
      </p:sp>
    </p:spTree>
    <p:extLst>
      <p:ext uri="{BB962C8B-B14F-4D97-AF65-F5344CB8AC3E}">
        <p14:creationId xmlns:p14="http://schemas.microsoft.com/office/powerpoint/2010/main" val="238795544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321785051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BE8099E-18A5-481A-9697-216087BE0676}"/>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a:pPr>
                <a:defRPr/>
              </a:pPr>
              <a:t>‹#›</a:t>
            </a:fld>
            <a:endParaRPr lang="en-US" altLang="en-US"/>
          </a:p>
        </p:txBody>
      </p:sp>
    </p:spTree>
    <p:extLst>
      <p:ext uri="{BB962C8B-B14F-4D97-AF65-F5344CB8AC3E}">
        <p14:creationId xmlns:p14="http://schemas.microsoft.com/office/powerpoint/2010/main" val="85407457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7E2C57D-1205-411A-BA90-DF60A810F6DB}"/>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a:pPr>
                <a:defRPr/>
              </a:pPr>
              <a:t>‹#›</a:t>
            </a:fld>
            <a:endParaRPr lang="en-US" altLang="en-US"/>
          </a:p>
        </p:txBody>
      </p:sp>
    </p:spTree>
    <p:extLst>
      <p:ext uri="{BB962C8B-B14F-4D97-AF65-F5344CB8AC3E}">
        <p14:creationId xmlns:p14="http://schemas.microsoft.com/office/powerpoint/2010/main" val="13824979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63574420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9EB6957-06EE-46F8-A450-3DB417A1F8A6}"/>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a:pPr>
                <a:defRPr/>
              </a:pPr>
              <a:t>‹#›</a:t>
            </a:fld>
            <a:endParaRPr lang="en-US" altLang="en-US"/>
          </a:p>
        </p:txBody>
      </p:sp>
    </p:spTree>
    <p:extLst>
      <p:ext uri="{BB962C8B-B14F-4D97-AF65-F5344CB8AC3E}">
        <p14:creationId xmlns:p14="http://schemas.microsoft.com/office/powerpoint/2010/main" val="126311958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85C950AD-734E-45C7-8042-5795FFAD6750}"/>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a:pPr>
                <a:defRPr/>
              </a:pPr>
              <a:t>‹#›</a:t>
            </a:fld>
            <a:endParaRPr lang="en-US" altLang="en-US"/>
          </a:p>
        </p:txBody>
      </p:sp>
    </p:spTree>
    <p:extLst>
      <p:ext uri="{BB962C8B-B14F-4D97-AF65-F5344CB8AC3E}">
        <p14:creationId xmlns:p14="http://schemas.microsoft.com/office/powerpoint/2010/main" val="299675218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7A7A2CD-B5B0-4CF6-8038-339B0E99E366}"/>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a:pPr>
                <a:defRPr/>
              </a:pPr>
              <a:t>‹#›</a:t>
            </a:fld>
            <a:endParaRPr lang="en-US" altLang="en-US"/>
          </a:p>
        </p:txBody>
      </p:sp>
    </p:spTree>
    <p:extLst>
      <p:ext uri="{BB962C8B-B14F-4D97-AF65-F5344CB8AC3E}">
        <p14:creationId xmlns:p14="http://schemas.microsoft.com/office/powerpoint/2010/main" val="374507388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209947694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839200" cy="4038600"/>
          </a:xfrm>
          <a:prstGeom prst="rect">
            <a:avLst/>
          </a:prstGeo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a:extLst>
              <a:ext uri="{FF2B5EF4-FFF2-40B4-BE49-F238E27FC236}">
                <a16:creationId xmlns:a16="http://schemas.microsoft.com/office/drawing/2014/main" id="{F05F4A72-606B-984B-907B-5BEA9B53E5C0}"/>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Tree>
    <p:extLst>
      <p:ext uri="{BB962C8B-B14F-4D97-AF65-F5344CB8AC3E}">
        <p14:creationId xmlns:p14="http://schemas.microsoft.com/office/powerpoint/2010/main" val="409905412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wo Columna">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
        <p:nvSpPr>
          <p:cNvPr id="3" name="Title 1">
            <a:extLst>
              <a:ext uri="{FF2B5EF4-FFF2-40B4-BE49-F238E27FC236}">
                <a16:creationId xmlns:a16="http://schemas.microsoft.com/office/drawing/2014/main" id="{FFB43658-48CD-764C-86BF-302575415EF4}"/>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
        <p:nvSpPr>
          <p:cNvPr id="4" name="Content Placeholder 2">
            <a:extLst>
              <a:ext uri="{FF2B5EF4-FFF2-40B4-BE49-F238E27FC236}">
                <a16:creationId xmlns:a16="http://schemas.microsoft.com/office/drawing/2014/main" id="{FF6F2A81-D24A-A44F-8915-B9DC7FC2AE67}"/>
              </a:ext>
            </a:extLst>
          </p:cNvPr>
          <p:cNvSpPr>
            <a:spLocks noGrp="1"/>
          </p:cNvSpPr>
          <p:nvPr>
            <p:ph idx="1"/>
          </p:nvPr>
        </p:nvSpPr>
        <p:spPr>
          <a:xfrm>
            <a:off x="152400"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0D255CA6-4B6D-7842-85B8-A423C0C60A30}"/>
              </a:ext>
            </a:extLst>
          </p:cNvPr>
          <p:cNvSpPr>
            <a:spLocks noGrp="1"/>
          </p:cNvSpPr>
          <p:nvPr>
            <p:ph idx="10"/>
          </p:nvPr>
        </p:nvSpPr>
        <p:spPr>
          <a:xfrm>
            <a:off x="4606103"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6550373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08482675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a:lvl1pPr>
          </a:lstStyle>
          <a:p>
            <a:fld id="{80CC6A0C-5777-6141-8161-40A51E54DA25}" type="datetimeFigureOut">
              <a:rPr lang="en-US" altLang="en-US"/>
              <a:pPr/>
              <a:t>11/2/23</a:t>
            </a:fld>
            <a:endParaRPr lang="en-US" alt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a:lvl1pPr>
          </a:lstStyle>
          <a:p>
            <a:fld id="{BB1B0572-E7E6-434E-BFB5-5CD3555E83A4}"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118893721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01FA5FD1-732F-9047-B0F4-603D0EAC5CB0}" type="datetimeFigureOut">
              <a:rPr lang="en-US" altLang="en-US"/>
              <a:pPr/>
              <a:t>11/2/23</a:t>
            </a:fld>
            <a:endParaRPr lang="en-US" altLang="en-US"/>
          </a:p>
        </p:txBody>
      </p:sp>
      <p:sp>
        <p:nvSpPr>
          <p:cNvPr id="6"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340014316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D56D54B9-89B7-A248-9210-3C9346164D0F}" type="datetimeFigureOut">
              <a:rPr lang="en-US" altLang="en-US"/>
              <a:pPr/>
              <a:t>11/2/23</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B5559CE1-75A0-2043-A1BB-26E32B46DEB8}" type="slidenum">
              <a:rPr lang="en-US" altLang="en-US"/>
              <a:pPr/>
              <a:t>‹#›</a:t>
            </a:fld>
            <a:endParaRPr lang="en-US" altLang="en-US"/>
          </a:p>
        </p:txBody>
      </p:sp>
    </p:spTree>
    <p:extLst>
      <p:ext uri="{BB962C8B-B14F-4D97-AF65-F5344CB8AC3E}">
        <p14:creationId xmlns:p14="http://schemas.microsoft.com/office/powerpoint/2010/main" val="18199928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a:lvl1pPr>
          </a:lstStyle>
          <a:p>
            <a:fld id="{80CC6A0C-5777-6141-8161-40A51E54DA25}" type="datetimeFigureOut">
              <a:rPr lang="en-US" altLang="en-US"/>
              <a:pPr/>
              <a:t>11/2/23</a:t>
            </a:fld>
            <a:endParaRPr lang="en-US" alt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a:lvl1pPr>
          </a:lstStyle>
          <a:p>
            <a:fld id="{BB1B0572-E7E6-434E-BFB5-5CD3555E83A4}"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87825194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EBE5339B-726A-CF41-B4A0-6109F9D8F0EB}" type="datetimeFigureOut">
              <a:rPr lang="en-US" altLang="en-US"/>
              <a:pPr/>
              <a:t>11/2/23</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5ED28FB-5F5E-B441-A1E3-774C424C6E37}" type="slidenum">
              <a:rPr lang="en-US" altLang="en-US"/>
              <a:pPr/>
              <a:t>‹#›</a:t>
            </a:fld>
            <a:endParaRPr lang="en-US" altLang="en-US"/>
          </a:p>
        </p:txBody>
      </p:sp>
    </p:spTree>
    <p:extLst>
      <p:ext uri="{BB962C8B-B14F-4D97-AF65-F5344CB8AC3E}">
        <p14:creationId xmlns:p14="http://schemas.microsoft.com/office/powerpoint/2010/main" val="183188422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Title_Only">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EB02DB04-0C1C-8C49-B65E-A9668E39A9C7}"/>
              </a:ext>
            </a:extLst>
          </p:cNvPr>
          <p:cNvSpPr>
            <a:spLocks noGrp="1"/>
          </p:cNvSpPr>
          <p:nvPr>
            <p:ph type="sldNum" sz="quarter" idx="11"/>
          </p:nvPr>
        </p:nvSpPr>
        <p:spPr/>
        <p:txBody>
          <a:bodyPr/>
          <a:lstStyle/>
          <a:p>
            <a:fld id="{F0D23093-2AB0-F74C-B865-1A12A15B650E}" type="slidenum">
              <a:rPr lang="en-US" smtClean="0"/>
              <a:pPr/>
              <a:t>‹#›</a:t>
            </a:fld>
            <a:endParaRPr lang="en-US"/>
          </a:p>
        </p:txBody>
      </p:sp>
      <p:sp>
        <p:nvSpPr>
          <p:cNvPr id="9" name="Title 8">
            <a:extLst>
              <a:ext uri="{FF2B5EF4-FFF2-40B4-BE49-F238E27FC236}">
                <a16:creationId xmlns:a16="http://schemas.microsoft.com/office/drawing/2014/main" id="{98341DC2-F80D-BD4F-90EE-4B809029C2D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6653234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11" name="Slide Number Placeholder 10">
            <a:extLst>
              <a:ext uri="{FF2B5EF4-FFF2-40B4-BE49-F238E27FC236}">
                <a16:creationId xmlns:a16="http://schemas.microsoft.com/office/drawing/2014/main" id="{E2086AFA-5418-C147-ADBF-A484560811D6}"/>
              </a:ext>
            </a:extLst>
          </p:cNvPr>
          <p:cNvSpPr>
            <a:spLocks noGrp="1"/>
          </p:cNvSpPr>
          <p:nvPr>
            <p:ph type="sldNum" sz="quarter" idx="11"/>
          </p:nvPr>
        </p:nvSpPr>
        <p:spPr/>
        <p:txBody>
          <a:bodyPr/>
          <a:lstStyle/>
          <a:p>
            <a:fld id="{F0D23093-2AB0-F74C-B865-1A12A15B650E}" type="slidenum">
              <a:rPr lang="en-US" smtClean="0"/>
              <a:pPr/>
              <a:t>‹#›</a:t>
            </a:fld>
            <a:endParaRPr lang="en-US"/>
          </a:p>
        </p:txBody>
      </p:sp>
      <p:sp>
        <p:nvSpPr>
          <p:cNvPr id="13" name="Title 12">
            <a:extLst>
              <a:ext uri="{FF2B5EF4-FFF2-40B4-BE49-F238E27FC236}">
                <a16:creationId xmlns:a16="http://schemas.microsoft.com/office/drawing/2014/main" id="{442CB888-0168-B94E-B176-2E6B61FE9421}"/>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26576C04-D572-9D4D-8F10-3E7CBF2FDD8E}"/>
              </a:ext>
            </a:extLst>
          </p:cNvPr>
          <p:cNvSpPr>
            <a:spLocks noGrp="1"/>
          </p:cNvSpPr>
          <p:nvPr>
            <p:ph type="body" sz="quarter" idx="13"/>
          </p:nvPr>
        </p:nvSpPr>
        <p:spPr>
          <a:xfrm>
            <a:off x="457200" y="800100"/>
            <a:ext cx="8229599" cy="3429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0392714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2" pos="3840">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457200" y="1200150"/>
            <a:ext cx="8229600" cy="3394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7BBC359C-8B98-904F-955B-7B675E601B13}" type="datetimeFigureOut">
              <a:rPr lang="en-US" altLang="en-US"/>
              <a:pPr/>
              <a:t>11/2/23</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9A8E8E7-A6E1-1A4E-BFDF-C30BFEC4FA62}" type="slidenum">
              <a:rPr lang="en-US" altLang="en-US"/>
              <a:pPr/>
              <a:t>‹#›</a:t>
            </a:fld>
            <a:endParaRPr lang="en-US" altLang="en-US"/>
          </a:p>
        </p:txBody>
      </p:sp>
    </p:spTree>
    <p:extLst>
      <p:ext uri="{BB962C8B-B14F-4D97-AF65-F5344CB8AC3E}">
        <p14:creationId xmlns:p14="http://schemas.microsoft.com/office/powerpoint/2010/main" val="147842560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cxnSp>
        <p:nvCxnSpPr>
          <p:cNvPr id="7" name="Straight Connector 6"/>
          <p:cNvCxnSpPr>
            <a:cxnSpLocks noChangeShapeType="1"/>
          </p:cNvCxnSpPr>
          <p:nvPr userDrawn="1"/>
        </p:nvCxnSpPr>
        <p:spPr bwMode="auto">
          <a:xfrm>
            <a:off x="436563" y="4629150"/>
            <a:ext cx="8262035" cy="0"/>
          </a:xfrm>
          <a:prstGeom prst="line">
            <a:avLst/>
          </a:prstGeom>
          <a:noFill/>
          <a:ln w="9525">
            <a:solidFill>
              <a:srgbClr val="AAAAAA"/>
            </a:solidFill>
            <a:round/>
            <a:headEnd/>
            <a:tailEnd/>
          </a:ln>
        </p:spPr>
      </p:cxnSp>
    </p:spTree>
    <p:extLst>
      <p:ext uri="{BB962C8B-B14F-4D97-AF65-F5344CB8AC3E}">
        <p14:creationId xmlns:p14="http://schemas.microsoft.com/office/powerpoint/2010/main" val="79187343"/>
      </p:ext>
    </p:extLst>
  </p:cSld>
  <p:clrMapOvr>
    <a:masterClrMapping/>
  </p:clrMapOvr>
  <p:transition spd="med">
    <p:wipe dir="r"/>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Title_No Line">
    <p:spTree>
      <p:nvGrpSpPr>
        <p:cNvPr id="1" name=""/>
        <p:cNvGrpSpPr/>
        <p:nvPr/>
      </p:nvGrpSpPr>
      <p:grpSpPr>
        <a:xfrm>
          <a:off x="0" y="0"/>
          <a:ext cx="0" cy="0"/>
          <a:chOff x="0" y="0"/>
          <a:chExt cx="0" cy="0"/>
        </a:xfrm>
      </p:grpSpPr>
      <p:sp>
        <p:nvSpPr>
          <p:cNvPr id="10" name="Title 1"/>
          <p:cNvSpPr>
            <a:spLocks noGrp="1"/>
          </p:cNvSpPr>
          <p:nvPr>
            <p:ph type="title" hasCustomPrompt="1"/>
          </p:nvPr>
        </p:nvSpPr>
        <p:spPr>
          <a:xfrm>
            <a:off x="425904" y="196172"/>
            <a:ext cx="8239126" cy="387798"/>
          </a:xfrm>
          <a:prstGeom prst="rect">
            <a:avLst/>
          </a:prstGeom>
        </p:spPr>
        <p:txBody>
          <a:bodyPr wrap="square" anchor="t"/>
          <a:lstStyle>
            <a:lvl1pPr>
              <a:lnSpc>
                <a:spcPct val="90000"/>
              </a:lnSpc>
              <a:defRPr sz="2800" b="0">
                <a:solidFill>
                  <a:schemeClr val="accent1"/>
                </a:solidFill>
                <a:latin typeface="Century Schoolbook" charset="0"/>
                <a:ea typeface="Century Schoolbook" charset="0"/>
                <a:cs typeface="Century Schoolbook" charset="0"/>
              </a:defRPr>
            </a:lvl1pPr>
          </a:lstStyle>
          <a:p>
            <a:r>
              <a:rPr lang="en-US" dirty="0"/>
              <a:t>Click to edit master title</a:t>
            </a:r>
          </a:p>
        </p:txBody>
      </p:sp>
    </p:spTree>
    <p:extLst>
      <p:ext uri="{BB962C8B-B14F-4D97-AF65-F5344CB8AC3E}">
        <p14:creationId xmlns:p14="http://schemas.microsoft.com/office/powerpoint/2010/main" val="2744873473"/>
      </p:ext>
    </p:extLst>
  </p:cSld>
  <p:clrMapOvr>
    <a:masterClrMapping/>
  </p:clrMapOvr>
  <p:transition spd="med">
    <p:wipe dir="r"/>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cSld name="Title_and_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5904" y="196172"/>
            <a:ext cx="8279946" cy="387798"/>
          </a:xfrm>
          <a:prstGeom prst="rect">
            <a:avLst/>
          </a:prstGeom>
        </p:spPr>
        <p:txBody>
          <a:bodyPr wrap="square" anchor="t"/>
          <a:lstStyle>
            <a:lvl1pPr>
              <a:lnSpc>
                <a:spcPct val="90000"/>
              </a:lnSpc>
              <a:defRPr sz="2800" b="0">
                <a:solidFill>
                  <a:schemeClr val="accent1"/>
                </a:solidFill>
                <a:latin typeface="Century Schoolbook" charset="0"/>
                <a:ea typeface="Century Schoolbook" charset="0"/>
                <a:cs typeface="Century Schoolbook" charset="0"/>
              </a:defRPr>
            </a:lvl1pPr>
          </a:lstStyle>
          <a:p>
            <a:r>
              <a:rPr lang="en-US" dirty="0"/>
              <a:t>Click to edit master title </a:t>
            </a:r>
          </a:p>
        </p:txBody>
      </p:sp>
      <p:sp>
        <p:nvSpPr>
          <p:cNvPr id="3" name="Content Placeholder 2"/>
          <p:cNvSpPr>
            <a:spLocks noGrp="1"/>
          </p:cNvSpPr>
          <p:nvPr>
            <p:ph sz="half" idx="1" hasCustomPrompt="1"/>
          </p:nvPr>
        </p:nvSpPr>
        <p:spPr>
          <a:xfrm>
            <a:off x="457200" y="969264"/>
            <a:ext cx="8267140" cy="3545980"/>
          </a:xfrm>
          <a:prstGeom prst="rect">
            <a:avLst/>
          </a:prstGeom>
        </p:spPr>
        <p:txBody>
          <a:bodyPr lIns="0" tIns="0" rIns="0" bIns="0">
            <a:normAutofit/>
          </a:bodyPr>
          <a:lstStyle>
            <a:lvl1pPr>
              <a:spcBef>
                <a:spcPts val="1200"/>
              </a:spcBef>
              <a:spcAft>
                <a:spcPts val="0"/>
              </a:spcAft>
              <a:defRPr sz="1800">
                <a:solidFill>
                  <a:schemeClr val="tx1"/>
                </a:solidFill>
                <a:latin typeface="Century Schoolbook" charset="0"/>
                <a:ea typeface="Century Schoolbook" charset="0"/>
                <a:cs typeface="Century Schoolbook" charset="0"/>
              </a:defRPr>
            </a:lvl1pPr>
            <a:lvl2pPr>
              <a:spcBef>
                <a:spcPts val="300"/>
              </a:spcBef>
              <a:spcAft>
                <a:spcPts val="0"/>
              </a:spcAft>
              <a:buFont typeface="Museo Sans For Dell" pitchFamily="2" charset="0"/>
              <a:buChar char="–"/>
              <a:defRPr sz="1600">
                <a:solidFill>
                  <a:schemeClr val="tx1"/>
                </a:solidFill>
                <a:latin typeface="Century Schoolbook" charset="0"/>
                <a:ea typeface="Century Schoolbook" charset="0"/>
                <a:cs typeface="Century Schoolbook" charset="0"/>
              </a:defRPr>
            </a:lvl2pPr>
            <a:lvl3pPr>
              <a:spcBef>
                <a:spcPts val="300"/>
              </a:spcBef>
              <a:spcAft>
                <a:spcPts val="0"/>
              </a:spcAft>
              <a:defRPr sz="1400">
                <a:solidFill>
                  <a:schemeClr val="tx1"/>
                </a:solidFill>
                <a:latin typeface="Century Schoolbook" charset="0"/>
                <a:ea typeface="Century Schoolbook" charset="0"/>
                <a:cs typeface="Century Schoolbook" charset="0"/>
              </a:defRPr>
            </a:lvl3pPr>
            <a:lvl4pPr>
              <a:spcBef>
                <a:spcPts val="300"/>
              </a:spcBef>
              <a:spcAft>
                <a:spcPts val="0"/>
              </a:spcAft>
              <a:defRPr sz="1200" baseline="0">
                <a:solidFill>
                  <a:schemeClr val="tx1"/>
                </a:solidFill>
                <a:latin typeface="Century Schoolbook" charset="0"/>
                <a:ea typeface="Century Schoolbook" charset="0"/>
                <a:cs typeface="Century Schoolbook" charset="0"/>
              </a:defRPr>
            </a:lvl4pPr>
            <a:lvl5pPr>
              <a:spcBef>
                <a:spcPts val="300"/>
              </a:spcBef>
              <a:spcAft>
                <a:spcPts val="0"/>
              </a:spcAft>
              <a:buClr>
                <a:schemeClr val="accent1"/>
              </a:buClr>
              <a:buNone/>
              <a:defRPr sz="11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a:t>Click to edit text</a:t>
            </a:r>
          </a:p>
          <a:p>
            <a:pPr lvl="1"/>
            <a:r>
              <a:rPr lang="en-US" dirty="0"/>
              <a:t>Second level</a:t>
            </a:r>
          </a:p>
          <a:p>
            <a:pPr lvl="2"/>
            <a:r>
              <a:rPr lang="en-US" dirty="0"/>
              <a:t>Third level</a:t>
            </a:r>
          </a:p>
          <a:p>
            <a:pPr lvl="3"/>
            <a:r>
              <a:rPr lang="en-US" dirty="0"/>
              <a:t>Fourth level</a:t>
            </a:r>
          </a:p>
        </p:txBody>
      </p:sp>
      <p:cxnSp>
        <p:nvCxnSpPr>
          <p:cNvPr id="20" name="Straight Connector 19"/>
          <p:cNvCxnSpPr>
            <a:cxnSpLocks noChangeShapeType="1"/>
          </p:cNvCxnSpPr>
          <p:nvPr/>
        </p:nvCxnSpPr>
        <p:spPr bwMode="auto">
          <a:xfrm>
            <a:off x="436563" y="4629150"/>
            <a:ext cx="8262035" cy="0"/>
          </a:xfrm>
          <a:prstGeom prst="line">
            <a:avLst/>
          </a:prstGeom>
          <a:noFill/>
          <a:ln w="9525">
            <a:solidFill>
              <a:srgbClr val="AAAAAA"/>
            </a:solidFill>
            <a:round/>
            <a:headEnd/>
            <a:tailEnd/>
          </a:ln>
        </p:spPr>
      </p:cxnSp>
    </p:spTree>
    <p:extLst>
      <p:ext uri="{BB962C8B-B14F-4D97-AF65-F5344CB8AC3E}">
        <p14:creationId xmlns:p14="http://schemas.microsoft.com/office/powerpoint/2010/main" val="1703398445"/>
      </p:ext>
    </p:extLst>
  </p:cSld>
  <p:clrMapOvr>
    <a:masterClrMapping/>
  </p:clrMapOvr>
  <p:transition spd="med">
    <p:wipe dir="r"/>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9" y="0"/>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479622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768351" y="820342"/>
            <a:ext cx="7707313" cy="3677840"/>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3013411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336F2EBE-FF5F-4F9D-A3C2-A59A92D7809D}"/>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a:pPr>
                <a:defRPr/>
              </a:pPr>
              <a:t>‹#›</a:t>
            </a:fld>
            <a:endParaRPr lang="en-US" altLang="en-US"/>
          </a:p>
        </p:txBody>
      </p:sp>
    </p:spTree>
    <p:extLst>
      <p:ext uri="{BB962C8B-B14F-4D97-AF65-F5344CB8AC3E}">
        <p14:creationId xmlns:p14="http://schemas.microsoft.com/office/powerpoint/2010/main" val="24299497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01FA5FD1-732F-9047-B0F4-603D0EAC5CB0}" type="datetimeFigureOut">
              <a:rPr lang="en-US" altLang="en-US"/>
              <a:pPr/>
              <a:t>11/2/23</a:t>
            </a:fld>
            <a:endParaRPr lang="en-US" altLang="en-US"/>
          </a:p>
        </p:txBody>
      </p:sp>
      <p:sp>
        <p:nvSpPr>
          <p:cNvPr id="6"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1108703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4389"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21225"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A6D4A7F0-1138-4608-80AA-D0A6F5D41187}"/>
              </a:ext>
            </a:extLst>
          </p:cNvPr>
          <p:cNvSpPr>
            <a:spLocks noGrp="1" noChangeArrowheads="1"/>
          </p:cNvSpPr>
          <p:nvPr>
            <p:ph type="sldNum" sz="quarter" idx="10"/>
          </p:nvPr>
        </p:nvSpPr>
        <p:spPr>
          <a:ln/>
        </p:spPr>
        <p:txBody>
          <a:bodyPr/>
          <a:lstStyle>
            <a:lvl1pPr>
              <a:defRPr/>
            </a:lvl1pPr>
          </a:lstStyle>
          <a:p>
            <a:pPr>
              <a:defRPr/>
            </a:pPr>
            <a:fld id="{00852D5F-D37B-4E9D-98AD-511A1ABBD6A9}" type="slidenum">
              <a:rPr lang="en-US" altLang="en-US"/>
              <a:pPr>
                <a:defRPr/>
              </a:pPr>
              <a:t>‹#›</a:t>
            </a:fld>
            <a:endParaRPr lang="en-US" altLang="en-US"/>
          </a:p>
        </p:txBody>
      </p:sp>
    </p:spTree>
    <p:extLst>
      <p:ext uri="{BB962C8B-B14F-4D97-AF65-F5344CB8AC3E}">
        <p14:creationId xmlns:p14="http://schemas.microsoft.com/office/powerpoint/2010/main" val="606457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6DFCFB3-6710-4DD2-8404-7E55A930F352}"/>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a:pPr>
                <a:defRPr/>
              </a:pPr>
              <a:t>‹#›</a:t>
            </a:fld>
            <a:endParaRPr lang="en-US" altLang="en-US"/>
          </a:p>
        </p:txBody>
      </p:sp>
    </p:spTree>
    <p:extLst>
      <p:ext uri="{BB962C8B-B14F-4D97-AF65-F5344CB8AC3E}">
        <p14:creationId xmlns:p14="http://schemas.microsoft.com/office/powerpoint/2010/main" val="810733371"/>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291846040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BE8099E-18A5-481A-9697-216087BE0676}"/>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a:pPr>
                <a:defRPr/>
              </a:pPr>
              <a:t>‹#›</a:t>
            </a:fld>
            <a:endParaRPr lang="en-US" altLang="en-US"/>
          </a:p>
        </p:txBody>
      </p:sp>
    </p:spTree>
    <p:extLst>
      <p:ext uri="{BB962C8B-B14F-4D97-AF65-F5344CB8AC3E}">
        <p14:creationId xmlns:p14="http://schemas.microsoft.com/office/powerpoint/2010/main" val="385428600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7E2C57D-1205-411A-BA90-DF60A810F6DB}"/>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a:pPr>
                <a:defRPr/>
              </a:pPr>
              <a:t>‹#›</a:t>
            </a:fld>
            <a:endParaRPr lang="en-US" altLang="en-US"/>
          </a:p>
        </p:txBody>
      </p:sp>
    </p:spTree>
    <p:extLst>
      <p:ext uri="{BB962C8B-B14F-4D97-AF65-F5344CB8AC3E}">
        <p14:creationId xmlns:p14="http://schemas.microsoft.com/office/powerpoint/2010/main" val="4180185978"/>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9EB6957-06EE-46F8-A450-3DB417A1F8A6}"/>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a:pPr>
                <a:defRPr/>
              </a:pPr>
              <a:t>‹#›</a:t>
            </a:fld>
            <a:endParaRPr lang="en-US" altLang="en-US"/>
          </a:p>
        </p:txBody>
      </p:sp>
    </p:spTree>
    <p:extLst>
      <p:ext uri="{BB962C8B-B14F-4D97-AF65-F5344CB8AC3E}">
        <p14:creationId xmlns:p14="http://schemas.microsoft.com/office/powerpoint/2010/main" val="212468936"/>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85C950AD-734E-45C7-8042-5795FFAD6750}"/>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a:pPr>
                <a:defRPr/>
              </a:pPr>
              <a:t>‹#›</a:t>
            </a:fld>
            <a:endParaRPr lang="en-US" altLang="en-US"/>
          </a:p>
        </p:txBody>
      </p:sp>
    </p:spTree>
    <p:extLst>
      <p:ext uri="{BB962C8B-B14F-4D97-AF65-F5344CB8AC3E}">
        <p14:creationId xmlns:p14="http://schemas.microsoft.com/office/powerpoint/2010/main" val="1695209375"/>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7A7A2CD-B5B0-4CF6-8038-339B0E99E366}"/>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a:pPr>
                <a:defRPr/>
              </a:pPr>
              <a:t>‹#›</a:t>
            </a:fld>
            <a:endParaRPr lang="en-US" altLang="en-US"/>
          </a:p>
        </p:txBody>
      </p:sp>
    </p:spTree>
    <p:extLst>
      <p:ext uri="{BB962C8B-B14F-4D97-AF65-F5344CB8AC3E}">
        <p14:creationId xmlns:p14="http://schemas.microsoft.com/office/powerpoint/2010/main" val="3699223164"/>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3311766868"/>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839200" cy="4038600"/>
          </a:xfrm>
          <a:prstGeom prst="rect">
            <a:avLst/>
          </a:prstGeo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a:extLst>
              <a:ext uri="{FF2B5EF4-FFF2-40B4-BE49-F238E27FC236}">
                <a16:creationId xmlns:a16="http://schemas.microsoft.com/office/drawing/2014/main" id="{F05F4A72-606B-984B-907B-5BEA9B53E5C0}"/>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Tree>
    <p:extLst>
      <p:ext uri="{BB962C8B-B14F-4D97-AF65-F5344CB8AC3E}">
        <p14:creationId xmlns:p14="http://schemas.microsoft.com/office/powerpoint/2010/main" val="40416697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D56D54B9-89B7-A248-9210-3C9346164D0F}" type="datetimeFigureOut">
              <a:rPr lang="en-US" altLang="en-US"/>
              <a:pPr/>
              <a:t>11/2/23</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B5559CE1-75A0-2043-A1BB-26E32B46DEB8}" type="slidenum">
              <a:rPr lang="en-US" altLang="en-US"/>
              <a:pPr/>
              <a:t>‹#›</a:t>
            </a:fld>
            <a:endParaRPr lang="en-US" altLang="en-US"/>
          </a:p>
        </p:txBody>
      </p:sp>
    </p:spTree>
    <p:extLst>
      <p:ext uri="{BB962C8B-B14F-4D97-AF65-F5344CB8AC3E}">
        <p14:creationId xmlns:p14="http://schemas.microsoft.com/office/powerpoint/2010/main" val="165622041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wo Columna">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
        <p:nvSpPr>
          <p:cNvPr id="3" name="Title 1">
            <a:extLst>
              <a:ext uri="{FF2B5EF4-FFF2-40B4-BE49-F238E27FC236}">
                <a16:creationId xmlns:a16="http://schemas.microsoft.com/office/drawing/2014/main" id="{FFB43658-48CD-764C-86BF-302575415EF4}"/>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
        <p:nvSpPr>
          <p:cNvPr id="4" name="Content Placeholder 2">
            <a:extLst>
              <a:ext uri="{FF2B5EF4-FFF2-40B4-BE49-F238E27FC236}">
                <a16:creationId xmlns:a16="http://schemas.microsoft.com/office/drawing/2014/main" id="{FF6F2A81-D24A-A44F-8915-B9DC7FC2AE67}"/>
              </a:ext>
            </a:extLst>
          </p:cNvPr>
          <p:cNvSpPr>
            <a:spLocks noGrp="1"/>
          </p:cNvSpPr>
          <p:nvPr>
            <p:ph idx="1"/>
          </p:nvPr>
        </p:nvSpPr>
        <p:spPr>
          <a:xfrm>
            <a:off x="152400"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0D255CA6-4B6D-7842-85B8-A423C0C60A30}"/>
              </a:ext>
            </a:extLst>
          </p:cNvPr>
          <p:cNvSpPr>
            <a:spLocks noGrp="1"/>
          </p:cNvSpPr>
          <p:nvPr>
            <p:ph idx="10"/>
          </p:nvPr>
        </p:nvSpPr>
        <p:spPr>
          <a:xfrm>
            <a:off x="4606103"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85725578"/>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4106919855"/>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a:lvl1pPr>
          </a:lstStyle>
          <a:p>
            <a:fld id="{80CC6A0C-5777-6141-8161-40A51E54DA25}" type="datetimeFigureOut">
              <a:rPr lang="en-US" altLang="en-US"/>
              <a:pPr/>
              <a:t>11/2/23</a:t>
            </a:fld>
            <a:endParaRPr lang="en-US" alt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a:lvl1pPr>
          </a:lstStyle>
          <a:p>
            <a:fld id="{BB1B0572-E7E6-434E-BFB5-5CD3555E83A4}"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1100674228"/>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01FA5FD1-732F-9047-B0F4-603D0EAC5CB0}" type="datetimeFigureOut">
              <a:rPr lang="en-US" altLang="en-US"/>
              <a:pPr/>
              <a:t>11/2/23</a:t>
            </a:fld>
            <a:endParaRPr lang="en-US" altLang="en-US"/>
          </a:p>
        </p:txBody>
      </p:sp>
      <p:sp>
        <p:nvSpPr>
          <p:cNvPr id="6"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4276908044"/>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D56D54B9-89B7-A248-9210-3C9346164D0F}" type="datetimeFigureOut">
              <a:rPr lang="en-US" altLang="en-US"/>
              <a:pPr/>
              <a:t>11/2/23</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B5559CE1-75A0-2043-A1BB-26E32B46DEB8}" type="slidenum">
              <a:rPr lang="en-US" altLang="en-US"/>
              <a:pPr/>
              <a:t>‹#›</a:t>
            </a:fld>
            <a:endParaRPr lang="en-US" altLang="en-US"/>
          </a:p>
        </p:txBody>
      </p:sp>
    </p:spTree>
    <p:extLst>
      <p:ext uri="{BB962C8B-B14F-4D97-AF65-F5344CB8AC3E}">
        <p14:creationId xmlns:p14="http://schemas.microsoft.com/office/powerpoint/2010/main" val="1826798023"/>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EBE5339B-726A-CF41-B4A0-6109F9D8F0EB}" type="datetimeFigureOut">
              <a:rPr lang="en-US" altLang="en-US"/>
              <a:pPr/>
              <a:t>11/2/23</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5ED28FB-5F5E-B441-A1E3-774C424C6E37}" type="slidenum">
              <a:rPr lang="en-US" altLang="en-US"/>
              <a:pPr/>
              <a:t>‹#›</a:t>
            </a:fld>
            <a:endParaRPr lang="en-US" altLang="en-US"/>
          </a:p>
        </p:txBody>
      </p:sp>
    </p:spTree>
    <p:extLst>
      <p:ext uri="{BB962C8B-B14F-4D97-AF65-F5344CB8AC3E}">
        <p14:creationId xmlns:p14="http://schemas.microsoft.com/office/powerpoint/2010/main" val="3329270027"/>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9" y="0"/>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23107604"/>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768351" y="820342"/>
            <a:ext cx="7707313" cy="3677840"/>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94651457"/>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336F2EBE-FF5F-4F9D-A3C2-A59A92D7809D}"/>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a:pPr>
                <a:defRPr/>
              </a:pPr>
              <a:t>‹#›</a:t>
            </a:fld>
            <a:endParaRPr lang="en-US" altLang="en-US"/>
          </a:p>
        </p:txBody>
      </p:sp>
    </p:spTree>
    <p:extLst>
      <p:ext uri="{BB962C8B-B14F-4D97-AF65-F5344CB8AC3E}">
        <p14:creationId xmlns:p14="http://schemas.microsoft.com/office/powerpoint/2010/main" val="3351215812"/>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4389"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A6D4A7F0-1138-4608-80AA-D0A6F5D41187}"/>
              </a:ext>
            </a:extLst>
          </p:cNvPr>
          <p:cNvSpPr>
            <a:spLocks noGrp="1" noChangeArrowheads="1"/>
          </p:cNvSpPr>
          <p:nvPr>
            <p:ph type="sldNum" sz="quarter" idx="10"/>
          </p:nvPr>
        </p:nvSpPr>
        <p:spPr>
          <a:ln/>
        </p:spPr>
        <p:txBody>
          <a:bodyPr/>
          <a:lstStyle>
            <a:lvl1pPr>
              <a:defRPr/>
            </a:lvl1pPr>
          </a:lstStyle>
          <a:p>
            <a:pPr>
              <a:defRPr/>
            </a:pPr>
            <a:fld id="{00852D5F-D37B-4E9D-98AD-511A1ABBD6A9}" type="slidenum">
              <a:rPr lang="en-US" altLang="en-US"/>
              <a:pPr>
                <a:defRPr/>
              </a:pPr>
              <a:t>‹#›</a:t>
            </a:fld>
            <a:endParaRPr lang="en-US" altLang="en-US"/>
          </a:p>
        </p:txBody>
      </p:sp>
    </p:spTree>
    <p:extLst>
      <p:ext uri="{BB962C8B-B14F-4D97-AF65-F5344CB8AC3E}">
        <p14:creationId xmlns:p14="http://schemas.microsoft.com/office/powerpoint/2010/main" val="4361378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EBE5339B-726A-CF41-B4A0-6109F9D8F0EB}" type="datetimeFigureOut">
              <a:rPr lang="en-US" altLang="en-US"/>
              <a:pPr/>
              <a:t>11/2/23</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5ED28FB-5F5E-B441-A1E3-774C424C6E37}" type="slidenum">
              <a:rPr lang="en-US" altLang="en-US"/>
              <a:pPr/>
              <a:t>‹#›</a:t>
            </a:fld>
            <a:endParaRPr lang="en-US" altLang="en-US"/>
          </a:p>
        </p:txBody>
      </p:sp>
    </p:spTree>
    <p:extLst>
      <p:ext uri="{BB962C8B-B14F-4D97-AF65-F5344CB8AC3E}">
        <p14:creationId xmlns:p14="http://schemas.microsoft.com/office/powerpoint/2010/main" val="413398456"/>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6DFCFB3-6710-4DD2-8404-7E55A930F352}"/>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a:pPr>
                <a:defRPr/>
              </a:pPr>
              <a:t>‹#›</a:t>
            </a:fld>
            <a:endParaRPr lang="en-US" altLang="en-US"/>
          </a:p>
        </p:txBody>
      </p:sp>
    </p:spTree>
    <p:extLst>
      <p:ext uri="{BB962C8B-B14F-4D97-AF65-F5344CB8AC3E}">
        <p14:creationId xmlns:p14="http://schemas.microsoft.com/office/powerpoint/2010/main" val="2126909365"/>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2923216037"/>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BE8099E-18A5-481A-9697-216087BE0676}"/>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a:pPr>
                <a:defRPr/>
              </a:pPr>
              <a:t>‹#›</a:t>
            </a:fld>
            <a:endParaRPr lang="en-US" altLang="en-US"/>
          </a:p>
        </p:txBody>
      </p:sp>
    </p:spTree>
    <p:extLst>
      <p:ext uri="{BB962C8B-B14F-4D97-AF65-F5344CB8AC3E}">
        <p14:creationId xmlns:p14="http://schemas.microsoft.com/office/powerpoint/2010/main" val="3105982930"/>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7E2C57D-1205-411A-BA90-DF60A810F6DB}"/>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a:pPr>
                <a:defRPr/>
              </a:pPr>
              <a:t>‹#›</a:t>
            </a:fld>
            <a:endParaRPr lang="en-US" altLang="en-US"/>
          </a:p>
        </p:txBody>
      </p:sp>
    </p:spTree>
    <p:extLst>
      <p:ext uri="{BB962C8B-B14F-4D97-AF65-F5344CB8AC3E}">
        <p14:creationId xmlns:p14="http://schemas.microsoft.com/office/powerpoint/2010/main" val="3127593768"/>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9EB6957-06EE-46F8-A450-3DB417A1F8A6}"/>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a:pPr>
                <a:defRPr/>
              </a:pPr>
              <a:t>‹#›</a:t>
            </a:fld>
            <a:endParaRPr lang="en-US" altLang="en-US"/>
          </a:p>
        </p:txBody>
      </p:sp>
    </p:spTree>
    <p:extLst>
      <p:ext uri="{BB962C8B-B14F-4D97-AF65-F5344CB8AC3E}">
        <p14:creationId xmlns:p14="http://schemas.microsoft.com/office/powerpoint/2010/main" val="3992634251"/>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85C950AD-734E-45C7-8042-5795FFAD6750}"/>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a:pPr>
                <a:defRPr/>
              </a:pPr>
              <a:t>‹#›</a:t>
            </a:fld>
            <a:endParaRPr lang="en-US" altLang="en-US"/>
          </a:p>
        </p:txBody>
      </p:sp>
    </p:spTree>
    <p:extLst>
      <p:ext uri="{BB962C8B-B14F-4D97-AF65-F5344CB8AC3E}">
        <p14:creationId xmlns:p14="http://schemas.microsoft.com/office/powerpoint/2010/main" val="193743517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7A7A2CD-B5B0-4CF6-8038-339B0E99E366}"/>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a:pPr>
                <a:defRPr/>
              </a:pPr>
              <a:t>‹#›</a:t>
            </a:fld>
            <a:endParaRPr lang="en-US" altLang="en-US"/>
          </a:p>
        </p:txBody>
      </p:sp>
    </p:spTree>
    <p:extLst>
      <p:ext uri="{BB962C8B-B14F-4D97-AF65-F5344CB8AC3E}">
        <p14:creationId xmlns:p14="http://schemas.microsoft.com/office/powerpoint/2010/main" val="2007394178"/>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41961485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457200" y="1200150"/>
            <a:ext cx="8229600" cy="3394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7BBC359C-8B98-904F-955B-7B675E601B13}" type="datetimeFigureOut">
              <a:rPr lang="en-US" altLang="en-US"/>
              <a:pPr/>
              <a:t>11/2/23</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9A8E8E7-A6E1-1A4E-BFDF-C30BFEC4FA62}" type="slidenum">
              <a:rPr lang="en-US" altLang="en-US"/>
              <a:pPr/>
              <a:t>‹#›</a:t>
            </a:fld>
            <a:endParaRPr lang="en-US" altLang="en-US"/>
          </a:p>
        </p:txBody>
      </p:sp>
    </p:spTree>
    <p:extLst>
      <p:ext uri="{BB962C8B-B14F-4D97-AF65-F5344CB8AC3E}">
        <p14:creationId xmlns:p14="http://schemas.microsoft.com/office/powerpoint/2010/main" val="11308475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9" y="1"/>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515444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6.xml"/><Relationship Id="rId13" Type="http://schemas.openxmlformats.org/officeDocument/2006/relationships/theme" Target="../theme/theme2.xml"/><Relationship Id="rId3" Type="http://schemas.openxmlformats.org/officeDocument/2006/relationships/slideLayout" Target="../slideLayouts/slideLayout11.xml"/><Relationship Id="rId7" Type="http://schemas.openxmlformats.org/officeDocument/2006/relationships/slideLayout" Target="../slideLayouts/slideLayout15.xml"/><Relationship Id="rId12" Type="http://schemas.openxmlformats.org/officeDocument/2006/relationships/slideLayout" Target="../slideLayouts/slideLayout20.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11" Type="http://schemas.openxmlformats.org/officeDocument/2006/relationships/slideLayout" Target="../slideLayouts/slideLayout19.xml"/><Relationship Id="rId5" Type="http://schemas.openxmlformats.org/officeDocument/2006/relationships/slideLayout" Target="../slideLayouts/slideLayout13.xml"/><Relationship Id="rId10" Type="http://schemas.openxmlformats.org/officeDocument/2006/relationships/slideLayout" Target="../slideLayouts/slideLayout18.xml"/><Relationship Id="rId4" Type="http://schemas.openxmlformats.org/officeDocument/2006/relationships/slideLayout" Target="../slideLayouts/slideLayout12.xml"/><Relationship Id="rId9" Type="http://schemas.openxmlformats.org/officeDocument/2006/relationships/slideLayout" Target="../slideLayouts/slideLayout17.xml"/><Relationship Id="rId14" Type="http://schemas.openxmlformats.org/officeDocument/2006/relationships/image" Target="../media/image2.jpe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slideLayout" Target="../slideLayouts/slideLayout33.xml"/><Relationship Id="rId3" Type="http://schemas.openxmlformats.org/officeDocument/2006/relationships/slideLayout" Target="../slideLayouts/slideLayout23.xml"/><Relationship Id="rId7" Type="http://schemas.openxmlformats.org/officeDocument/2006/relationships/slideLayout" Target="../slideLayouts/slideLayout27.xml"/><Relationship Id="rId12" Type="http://schemas.openxmlformats.org/officeDocument/2006/relationships/slideLayout" Target="../slideLayouts/slideLayout32.xml"/><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5" Type="http://schemas.openxmlformats.org/officeDocument/2006/relationships/slideLayout" Target="../slideLayouts/slideLayout25.xml"/><Relationship Id="rId15" Type="http://schemas.openxmlformats.org/officeDocument/2006/relationships/image" Target="../media/image2.jpeg"/><Relationship Id="rId10" Type="http://schemas.openxmlformats.org/officeDocument/2006/relationships/slideLayout" Target="../slideLayouts/slideLayout30.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slideLayout" Target="../slideLayouts/slideLayout46.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5" Type="http://schemas.openxmlformats.org/officeDocument/2006/relationships/image" Target="../media/image1.emf"/><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4.xml"/><Relationship Id="rId13" Type="http://schemas.openxmlformats.org/officeDocument/2006/relationships/theme" Target="../theme/theme5.xml"/><Relationship Id="rId3" Type="http://schemas.openxmlformats.org/officeDocument/2006/relationships/slideLayout" Target="../slideLayouts/slideLayout49.xml"/><Relationship Id="rId7" Type="http://schemas.openxmlformats.org/officeDocument/2006/relationships/slideLayout" Target="../slideLayouts/slideLayout53.xml"/><Relationship Id="rId12" Type="http://schemas.openxmlformats.org/officeDocument/2006/relationships/slideLayout" Target="../slideLayouts/slideLayout58.xml"/><Relationship Id="rId2" Type="http://schemas.openxmlformats.org/officeDocument/2006/relationships/slideLayout" Target="../slideLayouts/slideLayout48.xml"/><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slideLayout" Target="../slideLayouts/slideLayout57.xml"/><Relationship Id="rId5" Type="http://schemas.openxmlformats.org/officeDocument/2006/relationships/slideLayout" Target="../slideLayouts/slideLayout51.xml"/><Relationship Id="rId10" Type="http://schemas.openxmlformats.org/officeDocument/2006/relationships/slideLayout" Target="../slideLayouts/slideLayout56.xml"/><Relationship Id="rId4" Type="http://schemas.openxmlformats.org/officeDocument/2006/relationships/slideLayout" Target="../slideLayouts/slideLayout50.xml"/><Relationship Id="rId9" Type="http://schemas.openxmlformats.org/officeDocument/2006/relationships/slideLayout" Target="../slideLayouts/slideLayout55.xml"/><Relationship Id="rId14" Type="http://schemas.openxmlformats.org/officeDocument/2006/relationships/image" Target="../media/image2.jpeg"/></Relationships>
</file>

<file path=ppt/slideMasters/_rels/slideMaster6.xml.rels><?xml version="1.0" encoding="UTF-8" standalone="yes"?>
<Relationships xmlns="http://schemas.openxmlformats.org/package/2006/relationships"><Relationship Id="rId8" Type="http://schemas.openxmlformats.org/officeDocument/2006/relationships/theme" Target="../theme/theme6.xml"/><Relationship Id="rId3" Type="http://schemas.openxmlformats.org/officeDocument/2006/relationships/slideLayout" Target="../slideLayouts/slideLayout61.xml"/><Relationship Id="rId7" Type="http://schemas.openxmlformats.org/officeDocument/2006/relationships/slideLayout" Target="../slideLayouts/slideLayout65.xml"/><Relationship Id="rId2" Type="http://schemas.openxmlformats.org/officeDocument/2006/relationships/slideLayout" Target="../slideLayouts/slideLayout60.xml"/><Relationship Id="rId1" Type="http://schemas.openxmlformats.org/officeDocument/2006/relationships/slideLayout" Target="../slideLayouts/slideLayout59.xml"/><Relationship Id="rId6" Type="http://schemas.openxmlformats.org/officeDocument/2006/relationships/slideLayout" Target="../slideLayouts/slideLayout64.xml"/><Relationship Id="rId5" Type="http://schemas.openxmlformats.org/officeDocument/2006/relationships/slideLayout" Target="../slideLayouts/slideLayout63.xml"/><Relationship Id="rId4" Type="http://schemas.openxmlformats.org/officeDocument/2006/relationships/slideLayout" Target="../slideLayouts/slideLayout62.xml"/><Relationship Id="rId9" Type="http://schemas.openxmlformats.org/officeDocument/2006/relationships/image" Target="../media/image1.emf"/></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3.xml"/><Relationship Id="rId13" Type="http://schemas.openxmlformats.org/officeDocument/2006/relationships/theme" Target="../theme/theme7.xml"/><Relationship Id="rId3" Type="http://schemas.openxmlformats.org/officeDocument/2006/relationships/slideLayout" Target="../slideLayouts/slideLayout68.xml"/><Relationship Id="rId7" Type="http://schemas.openxmlformats.org/officeDocument/2006/relationships/slideLayout" Target="../slideLayouts/slideLayout72.xml"/><Relationship Id="rId12" Type="http://schemas.openxmlformats.org/officeDocument/2006/relationships/slideLayout" Target="../slideLayouts/slideLayout77.xml"/><Relationship Id="rId2" Type="http://schemas.openxmlformats.org/officeDocument/2006/relationships/slideLayout" Target="../slideLayouts/slideLayout67.xml"/><Relationship Id="rId1" Type="http://schemas.openxmlformats.org/officeDocument/2006/relationships/slideLayout" Target="../slideLayouts/slideLayout66.xml"/><Relationship Id="rId6" Type="http://schemas.openxmlformats.org/officeDocument/2006/relationships/slideLayout" Target="../slideLayouts/slideLayout71.xml"/><Relationship Id="rId11" Type="http://schemas.openxmlformats.org/officeDocument/2006/relationships/slideLayout" Target="../slideLayouts/slideLayout76.xml"/><Relationship Id="rId5" Type="http://schemas.openxmlformats.org/officeDocument/2006/relationships/slideLayout" Target="../slideLayouts/slideLayout70.xml"/><Relationship Id="rId10" Type="http://schemas.openxmlformats.org/officeDocument/2006/relationships/slideLayout" Target="../slideLayouts/slideLayout75.xml"/><Relationship Id="rId4" Type="http://schemas.openxmlformats.org/officeDocument/2006/relationships/slideLayout" Target="../slideLayouts/slideLayout69.xml"/><Relationship Id="rId9" Type="http://schemas.openxmlformats.org/officeDocument/2006/relationships/slideLayout" Target="../slideLayouts/slideLayout74.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9" name="TextBox 11"/>
          <p:cNvSpPr txBox="1">
            <a:spLocks noChangeArrowheads="1"/>
          </p:cNvSpPr>
          <p:nvPr userDrawn="1"/>
        </p:nvSpPr>
        <p:spPr bwMode="auto">
          <a:xfrm>
            <a:off x="255588" y="4781550"/>
            <a:ext cx="6781800"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900" b="1">
                <a:solidFill>
                  <a:schemeClr val="bg1"/>
                </a:solidFill>
              </a:rPr>
              <a:pPr marL="0" marR="0" indent="0" algn="l" defTabSz="457200" rtl="0" eaLnBrk="1" fontAlgn="base" latinLnBrk="0" hangingPunct="1">
                <a:lnSpc>
                  <a:spcPct val="100000"/>
                </a:lnSpc>
                <a:spcBef>
                  <a:spcPct val="0"/>
                </a:spcBef>
                <a:spcAft>
                  <a:spcPct val="0"/>
                </a:spcAft>
                <a:buClrTx/>
                <a:buSzTx/>
                <a:buFontTx/>
                <a:buNone/>
                <a:tabLst/>
                <a:defRPr/>
              </a:pPr>
              <a:t>‹#›</a:t>
            </a:fld>
            <a:r>
              <a:rPr lang="en-US" altLang="en-US" sz="900" b="1" dirty="0">
                <a:solidFill>
                  <a:schemeClr val="bg1"/>
                </a:solidFill>
              </a:rPr>
              <a:t> </a:t>
            </a:r>
            <a:r>
              <a:rPr lang="en-US" altLang="en-US" sz="900" dirty="0">
                <a:solidFill>
                  <a:schemeClr val="bg1"/>
                </a:solidFill>
              </a:rPr>
              <a:t>|</a:t>
            </a:r>
            <a:r>
              <a:rPr lang="en-US" altLang="en-US" sz="900" b="1" dirty="0">
                <a:solidFill>
                  <a:schemeClr val="bg1"/>
                </a:solidFill>
              </a:rPr>
              <a:t> Introduction to Databases (F23): Lecture 8: ER, Relational, SQL Final; Module II; NoSQL</a:t>
            </a:r>
            <a:r>
              <a:rPr lang="en-US" altLang="en-US" sz="900" i="1" dirty="0">
                <a:solidFill>
                  <a:schemeClr val="bg1"/>
                </a:solidFill>
              </a:rPr>
              <a:t> </a:t>
            </a:r>
            <a:r>
              <a:rPr lang="en-US" altLang="en-US" sz="900" i="1" baseline="0" dirty="0">
                <a:solidFill>
                  <a:schemeClr val="bg1"/>
                </a:solidFill>
              </a:rPr>
              <a:t>		</a:t>
            </a:r>
            <a:r>
              <a:rPr lang="de-DE" altLang="en-US" sz="900" i="1" dirty="0">
                <a:solidFill>
                  <a:schemeClr val="bg1"/>
                </a:solidFill>
              </a:rPr>
              <a:t>© Donald F. Ferguson, 2023</a:t>
            </a:r>
            <a:endParaRPr lang="en-US" altLang="en-US" sz="900" i="1" dirty="0">
              <a:solidFill>
                <a:schemeClr val="bg1"/>
              </a:solidFill>
            </a:endParaRPr>
          </a:p>
        </p:txBody>
      </p:sp>
      <p:pic>
        <p:nvPicPr>
          <p:cNvPr id="12" name="Picture 10"/>
          <p:cNvPicPr>
            <a:picLocks noChangeAspect="1"/>
          </p:cNvPicPr>
          <p:nvPr userDrawn="1"/>
        </p:nvPicPr>
        <p:blipFill>
          <a:blip r:embed="rId10">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Tree>
  </p:cSld>
  <p:clrMap bg1="lt1" tx1="dk1" bg2="lt2" tx2="dk2" accent1="accent1" accent2="accent2" accent3="accent3" accent4="accent4" accent5="accent5" accent6="accent6" hlink="hlink" folHlink="folHlink"/>
  <p:sldLayoutIdLst>
    <p:sldLayoutId id="2147493469" r:id="rId1"/>
    <p:sldLayoutId id="2147493474" r:id="rId2"/>
    <p:sldLayoutId id="2147493586" r:id="rId3"/>
    <p:sldLayoutId id="2147493478" r:id="rId4"/>
    <p:sldLayoutId id="2147493475" r:id="rId5"/>
    <p:sldLayoutId id="2147493476" r:id="rId6"/>
    <p:sldLayoutId id="2147493477" r:id="rId7"/>
    <p:sldLayoutId id="2147493772" r:id="rId8"/>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6112478-D9B7-4D0D-ADE5-62D5EFAAFBBF}"/>
              </a:ext>
            </a:extLst>
          </p:cNvPr>
          <p:cNvSpPr>
            <a:spLocks noGrp="1" noChangeArrowheads="1"/>
          </p:cNvSpPr>
          <p:nvPr>
            <p:ph type="body" idx="1"/>
          </p:nvPr>
        </p:nvSpPr>
        <p:spPr bwMode="auto">
          <a:xfrm>
            <a:off x="768351" y="820342"/>
            <a:ext cx="7707313"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rgbClr val="002060"/>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7025878" y="4960145"/>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userDrawn="1"/>
        </p:nvSpPr>
        <p:spPr bwMode="auto">
          <a:xfrm>
            <a:off x="4512846" y="4960145"/>
            <a:ext cx="381836"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6.</a:t>
            </a:r>
            <a:fld id="{669DE52E-05EC-4487-BE79-3F9A6A9F8797}"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1" y="4960145"/>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362D880-06BD-4D02-876C-3226AC8E6F10}"/>
              </a:ext>
            </a:extLst>
          </p:cNvPr>
          <p:cNvSpPr>
            <a:spLocks/>
          </p:cNvSpPr>
          <p:nvPr/>
        </p:nvSpPr>
        <p:spPr bwMode="auto">
          <a:xfrm>
            <a:off x="8916988" y="4083845"/>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sz="1350"/>
          </a:p>
        </p:txBody>
      </p:sp>
      <p:pic>
        <p:nvPicPr>
          <p:cNvPr id="10" name="Picture 8" descr="Cover-6Ed"/>
          <p:cNvPicPr>
            <a:picLocks noChangeAspect="1" noChangeArrowheads="1"/>
          </p:cNvPicPr>
          <p:nvPr userDrawn="1"/>
        </p:nvPicPr>
        <p:blipFill>
          <a:blip r:embed="rId14"/>
          <a:stretch>
            <a:fillRect/>
          </a:stretch>
        </p:blipFill>
        <p:spPr bwMode="auto">
          <a:xfrm>
            <a:off x="5547" y="1"/>
            <a:ext cx="742012" cy="71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67699400"/>
      </p:ext>
    </p:extLst>
  </p:cSld>
  <p:clrMap bg1="lt1" tx1="dk1" bg2="lt2" tx2="dk2" accent1="accent1" accent2="accent2" accent3="accent3" accent4="accent4" accent5="accent5" accent6="accent6" hlink="hlink" folHlink="folHlink"/>
  <p:sldLayoutIdLst>
    <p:sldLayoutId id="2147493673" r:id="rId1"/>
    <p:sldLayoutId id="2147493674" r:id="rId2"/>
    <p:sldLayoutId id="2147493675" r:id="rId3"/>
    <p:sldLayoutId id="2147493676" r:id="rId4"/>
    <p:sldLayoutId id="2147493677" r:id="rId5"/>
    <p:sldLayoutId id="2147493678" r:id="rId6"/>
    <p:sldLayoutId id="2147493679" r:id="rId7"/>
    <p:sldLayoutId id="2147493680" r:id="rId8"/>
    <p:sldLayoutId id="2147493681" r:id="rId9"/>
    <p:sldLayoutId id="2147493682" r:id="rId10"/>
    <p:sldLayoutId id="2147493683" r:id="rId11"/>
    <p:sldLayoutId id="2147493684" r:id="rId12"/>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10000"/>
        <a:buFont typeface="Wingdings" panose="05000000000000000000" pitchFamily="2" charset="2"/>
        <a:buChar char="§"/>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110000"/>
        <a:buFont typeface="Arial" panose="020B0604020202020204" pitchFamily="34" charset="0"/>
        <a:buChar char="•"/>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ingdings" panose="05000000000000000000" pitchFamily="2" charset="2"/>
        <a:buChar char="§"/>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Arial" panose="020B0604020202020204" pitchFamily="34"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Font typeface="Wingdings" panose="05000000000000000000" pitchFamily="2" charset="2"/>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6112478-D9B7-4D0D-ADE5-62D5EFAAFBBF}"/>
              </a:ext>
            </a:extLst>
          </p:cNvPr>
          <p:cNvSpPr>
            <a:spLocks noGrp="1" noChangeArrowheads="1"/>
          </p:cNvSpPr>
          <p:nvPr>
            <p:ph type="body" idx="1"/>
          </p:nvPr>
        </p:nvSpPr>
        <p:spPr bwMode="auto">
          <a:xfrm>
            <a:off x="768351" y="820342"/>
            <a:ext cx="7707313"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rgbClr val="002060"/>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userDrawn="1"/>
        </p:nvSpPr>
        <p:spPr bwMode="auto">
          <a:xfrm>
            <a:off x="4512847" y="4960144"/>
            <a:ext cx="381835"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6.</a:t>
            </a:r>
            <a:fld id="{669DE52E-05EC-4487-BE79-3F9A6A9F8797}"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362D880-06BD-4D02-876C-3226AC8E6F10}"/>
              </a:ext>
            </a:extLst>
          </p:cNvPr>
          <p:cNvSpPr>
            <a:spLocks/>
          </p:cNvSpPr>
          <p:nvPr/>
        </p:nvSpPr>
        <p:spPr bwMode="auto">
          <a:xfrm>
            <a:off x="8916988" y="4083844"/>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0" name="Picture 8" descr="Cover-6Ed"/>
          <p:cNvPicPr>
            <a:picLocks noChangeAspect="1" noChangeArrowheads="1"/>
          </p:cNvPicPr>
          <p:nvPr userDrawn="1"/>
        </p:nvPicPr>
        <p:blipFill>
          <a:blip r:embed="rId15"/>
          <a:stretch>
            <a:fillRect/>
          </a:stretch>
        </p:blipFill>
        <p:spPr bwMode="auto">
          <a:xfrm>
            <a:off x="5546" y="1"/>
            <a:ext cx="742012" cy="71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50274453"/>
      </p:ext>
    </p:extLst>
  </p:cSld>
  <p:clrMap bg1="lt1" tx1="dk1" bg2="lt2" tx2="dk2" accent1="accent1" accent2="accent2" accent3="accent3" accent4="accent4" accent5="accent5" accent6="accent6" hlink="hlink" folHlink="folHlink"/>
  <p:sldLayoutIdLst>
    <p:sldLayoutId id="2147493709" r:id="rId1"/>
    <p:sldLayoutId id="2147493710" r:id="rId2"/>
    <p:sldLayoutId id="2147493711" r:id="rId3"/>
    <p:sldLayoutId id="2147493712" r:id="rId4"/>
    <p:sldLayoutId id="2147493713" r:id="rId5"/>
    <p:sldLayoutId id="2147493714" r:id="rId6"/>
    <p:sldLayoutId id="2147493715" r:id="rId7"/>
    <p:sldLayoutId id="2147493716" r:id="rId8"/>
    <p:sldLayoutId id="2147493717" r:id="rId9"/>
    <p:sldLayoutId id="2147493718" r:id="rId10"/>
    <p:sldLayoutId id="2147493719" r:id="rId11"/>
    <p:sldLayoutId id="2147493720" r:id="rId12"/>
    <p:sldLayoutId id="2147493721" r:id="rId13"/>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10000"/>
        <a:buFont typeface="Wingdings" panose="05000000000000000000" pitchFamily="2" charset="2"/>
        <a:buChar char="§"/>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110000"/>
        <a:buFont typeface="Arial" panose="020B0604020202020204" pitchFamily="34" charset="0"/>
        <a:buChar char="•"/>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ingdings" panose="05000000000000000000" pitchFamily="2" charset="2"/>
        <a:buChar char="§"/>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Arial" panose="020B0604020202020204" pitchFamily="34"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Font typeface="Wingdings" panose="05000000000000000000" pitchFamily="2" charset="2"/>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9" name="TextBox 11"/>
          <p:cNvSpPr txBox="1">
            <a:spLocks noChangeArrowheads="1"/>
          </p:cNvSpPr>
          <p:nvPr userDrawn="1"/>
        </p:nvSpPr>
        <p:spPr bwMode="auto">
          <a:xfrm>
            <a:off x="255588" y="4781550"/>
            <a:ext cx="6781800"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900" b="1">
                <a:solidFill>
                  <a:schemeClr val="bg1"/>
                </a:solidFill>
              </a:rPr>
              <a:pPr marL="0" marR="0" indent="0" algn="l" defTabSz="457200" rtl="0" eaLnBrk="1" fontAlgn="base" latinLnBrk="0" hangingPunct="1">
                <a:lnSpc>
                  <a:spcPct val="100000"/>
                </a:lnSpc>
                <a:spcBef>
                  <a:spcPct val="0"/>
                </a:spcBef>
                <a:spcAft>
                  <a:spcPct val="0"/>
                </a:spcAft>
                <a:buClrTx/>
                <a:buSzTx/>
                <a:buFontTx/>
                <a:buNone/>
                <a:tabLst/>
                <a:defRPr/>
              </a:pPr>
              <a:t>‹#›</a:t>
            </a:fld>
            <a:r>
              <a:rPr lang="en-US" altLang="en-US" sz="900" b="1" dirty="0">
                <a:solidFill>
                  <a:schemeClr val="bg1"/>
                </a:solidFill>
              </a:rPr>
              <a:t> </a:t>
            </a:r>
            <a:r>
              <a:rPr lang="en-US" altLang="en-US" sz="900" dirty="0">
                <a:solidFill>
                  <a:schemeClr val="bg1"/>
                </a:solidFill>
              </a:rPr>
              <a:t>|</a:t>
            </a:r>
            <a:r>
              <a:rPr lang="en-US" altLang="en-US" sz="900" b="1" dirty="0">
                <a:solidFill>
                  <a:schemeClr val="bg1"/>
                </a:solidFill>
              </a:rPr>
              <a:t> Introduction to Databases (S23): </a:t>
            </a:r>
            <a:r>
              <a:rPr lang="en-US" altLang="en-US" sz="900" i="1" dirty="0">
                <a:solidFill>
                  <a:schemeClr val="bg1"/>
                </a:solidFill>
              </a:rPr>
              <a:t>Lecture 6: ER, Relational, SQL, Scenarios, Applications </a:t>
            </a:r>
            <a:r>
              <a:rPr lang="en-US" altLang="en-US" sz="900" i="1" baseline="0" dirty="0">
                <a:solidFill>
                  <a:schemeClr val="bg1"/>
                </a:solidFill>
              </a:rPr>
              <a:t>		</a:t>
            </a:r>
            <a:r>
              <a:rPr lang="de-DE" altLang="en-US" sz="900" i="1" dirty="0">
                <a:solidFill>
                  <a:schemeClr val="bg1"/>
                </a:solidFill>
              </a:rPr>
              <a:t>© Donald F. Ferguson, 2023</a:t>
            </a:r>
            <a:endParaRPr lang="en-US" altLang="en-US" sz="900" i="1" dirty="0">
              <a:solidFill>
                <a:schemeClr val="bg1"/>
              </a:solidFill>
            </a:endParaRPr>
          </a:p>
        </p:txBody>
      </p:sp>
      <p:pic>
        <p:nvPicPr>
          <p:cNvPr id="12" name="Picture 10"/>
          <p:cNvPicPr>
            <a:picLocks noChangeAspect="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Tree>
    <p:extLst>
      <p:ext uri="{BB962C8B-B14F-4D97-AF65-F5344CB8AC3E}">
        <p14:creationId xmlns:p14="http://schemas.microsoft.com/office/powerpoint/2010/main" val="3987307191"/>
      </p:ext>
    </p:extLst>
  </p:cSld>
  <p:clrMap bg1="lt1" tx1="dk1" bg2="lt2" tx2="dk2" accent1="accent1" accent2="accent2" accent3="accent3" accent4="accent4" accent5="accent5" accent6="accent6" hlink="hlink" folHlink="folHlink"/>
  <p:sldLayoutIdLst>
    <p:sldLayoutId id="2147493724" r:id="rId1"/>
    <p:sldLayoutId id="2147493725" r:id="rId2"/>
    <p:sldLayoutId id="2147493726" r:id="rId3"/>
    <p:sldLayoutId id="2147493727" r:id="rId4"/>
    <p:sldLayoutId id="2147493728" r:id="rId5"/>
    <p:sldLayoutId id="2147493729" r:id="rId6"/>
    <p:sldLayoutId id="2147493730" r:id="rId7"/>
    <p:sldLayoutId id="2147493731" r:id="rId8"/>
    <p:sldLayoutId id="2147493732" r:id="rId9"/>
    <p:sldLayoutId id="2147493733" r:id="rId10"/>
    <p:sldLayoutId id="2147493769" r:id="rId11"/>
    <p:sldLayoutId id="2147493770" r:id="rId12"/>
    <p:sldLayoutId id="2147493771" r:id="rId13"/>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6112478-D9B7-4D0D-ADE5-62D5EFAAFBBF}"/>
              </a:ext>
            </a:extLst>
          </p:cNvPr>
          <p:cNvSpPr>
            <a:spLocks noGrp="1" noChangeArrowheads="1"/>
          </p:cNvSpPr>
          <p:nvPr>
            <p:ph type="body" idx="1"/>
          </p:nvPr>
        </p:nvSpPr>
        <p:spPr bwMode="auto">
          <a:xfrm>
            <a:off x="747559" y="820342"/>
            <a:ext cx="7728105"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rgbClr val="002060"/>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6762750" y="4960144"/>
            <a:ext cx="2381250" cy="207749"/>
          </a:xfrm>
          <a:prstGeom prst="rect">
            <a:avLst/>
          </a:prstGeom>
          <a:noFill/>
          <a:ln>
            <a:noFill/>
          </a:ln>
          <a:extLst>
            <a:ext uri="{909E8E84-426E-40dd-AFC4-6F175D3DCCD1}"/>
            <a:ext uri="{91240B29-F687-4f45-9708-019B960494DF}"/>
          </a:extLst>
        </p:spPr>
        <p:txBody>
          <a:bodyPr wrap="squar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userDrawn="1"/>
        </p:nvSpPr>
        <p:spPr bwMode="auto">
          <a:xfrm>
            <a:off x="4512847" y="4960144"/>
            <a:ext cx="381835"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5.</a:t>
            </a:r>
            <a:fld id="{669DE52E-05EC-4487-BE79-3F9A6A9F8797}"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362D880-06BD-4D02-876C-3226AC8E6F10}"/>
              </a:ext>
            </a:extLst>
          </p:cNvPr>
          <p:cNvSpPr>
            <a:spLocks/>
          </p:cNvSpPr>
          <p:nvPr/>
        </p:nvSpPr>
        <p:spPr bwMode="auto">
          <a:xfrm>
            <a:off x="8916988" y="4083844"/>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0" name="Picture 8" descr="Cover-6Ed"/>
          <p:cNvPicPr>
            <a:picLocks noChangeAspect="1" noChangeArrowheads="1"/>
          </p:cNvPicPr>
          <p:nvPr userDrawn="1"/>
        </p:nvPicPr>
        <p:blipFill>
          <a:blip r:embed="rId14"/>
          <a:stretch>
            <a:fillRect/>
          </a:stretch>
        </p:blipFill>
        <p:spPr bwMode="auto">
          <a:xfrm>
            <a:off x="5546" y="1"/>
            <a:ext cx="742012" cy="71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98611189"/>
      </p:ext>
    </p:extLst>
  </p:cSld>
  <p:clrMap bg1="lt1" tx1="dk1" bg2="lt2" tx2="dk2" accent1="accent1" accent2="accent2" accent3="accent3" accent4="accent4" accent5="accent5" accent6="accent6" hlink="hlink" folHlink="folHlink"/>
  <p:sldLayoutIdLst>
    <p:sldLayoutId id="2147493735" r:id="rId1"/>
    <p:sldLayoutId id="2147493736" r:id="rId2"/>
    <p:sldLayoutId id="2147493737" r:id="rId3"/>
    <p:sldLayoutId id="2147493738" r:id="rId4"/>
    <p:sldLayoutId id="2147493739" r:id="rId5"/>
    <p:sldLayoutId id="2147493740" r:id="rId6"/>
    <p:sldLayoutId id="2147493741" r:id="rId7"/>
    <p:sldLayoutId id="2147493742" r:id="rId8"/>
    <p:sldLayoutId id="2147493743" r:id="rId9"/>
    <p:sldLayoutId id="2147493744" r:id="rId10"/>
    <p:sldLayoutId id="2147493745" r:id="rId11"/>
    <p:sldLayoutId id="2147493746" r:id="rId12"/>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95000"/>
        <a:buFont typeface="Monotype Sorts" pitchFamily="-65" charset="2"/>
        <a:buChar char="l"/>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9" name="TextBox 11"/>
          <p:cNvSpPr txBox="1">
            <a:spLocks noChangeArrowheads="1"/>
          </p:cNvSpPr>
          <p:nvPr userDrawn="1"/>
        </p:nvSpPr>
        <p:spPr bwMode="auto">
          <a:xfrm>
            <a:off x="255588" y="4695825"/>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1050" b="1">
                <a:solidFill>
                  <a:schemeClr val="bg1"/>
                </a:solidFill>
              </a:rPr>
              <a:pPr marL="0" marR="0" indent="0" algn="l" defTabSz="457200" rtl="0" eaLnBrk="1" fontAlgn="base" latinLnBrk="0" hangingPunct="1">
                <a:lnSpc>
                  <a:spcPct val="100000"/>
                </a:lnSpc>
                <a:spcBef>
                  <a:spcPct val="0"/>
                </a:spcBef>
                <a:spcAft>
                  <a:spcPct val="0"/>
                </a:spcAft>
                <a:buClrTx/>
                <a:buSzTx/>
                <a:buFontTx/>
                <a:buNone/>
                <a:tabLst/>
                <a:defRPr/>
              </a:pPr>
              <a:t>‹#›</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Introduction to Databases (S21): </a:t>
            </a:r>
            <a:r>
              <a:rPr lang="en-US" altLang="en-US" sz="1050" i="1" dirty="0">
                <a:solidFill>
                  <a:schemeClr val="bg1"/>
                </a:solidFill>
              </a:rPr>
              <a:t>Lecture 4: ER, Relational, SQL (IV)</a:t>
            </a:r>
            <a:br>
              <a:rPr lang="en-US" altLang="en-US" sz="1050" i="1" baseline="0" dirty="0">
                <a:solidFill>
                  <a:schemeClr val="bg1"/>
                </a:solidFill>
              </a:rPr>
            </a:br>
            <a:r>
              <a:rPr lang="de-DE" altLang="en-US" sz="900" i="1" dirty="0">
                <a:solidFill>
                  <a:schemeClr val="bg1"/>
                </a:solidFill>
              </a:rPr>
              <a:t>© Donald F. Ferguson, 2020</a:t>
            </a:r>
            <a:endParaRPr lang="en-US" altLang="en-US" sz="900" i="1" dirty="0">
              <a:solidFill>
                <a:schemeClr val="bg1"/>
              </a:solidFill>
            </a:endParaRPr>
          </a:p>
        </p:txBody>
      </p:sp>
      <p:pic>
        <p:nvPicPr>
          <p:cNvPr id="12" name="Picture 10"/>
          <p:cNvPicPr>
            <a:picLocks noChangeAspect="1"/>
          </p:cNvPicPr>
          <p:nvPr userDrawn="1"/>
        </p:nvPicPr>
        <p:blipFill>
          <a:blip r:embed="rId9">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Tree>
    <p:extLst>
      <p:ext uri="{BB962C8B-B14F-4D97-AF65-F5344CB8AC3E}">
        <p14:creationId xmlns:p14="http://schemas.microsoft.com/office/powerpoint/2010/main" val="4108567642"/>
      </p:ext>
    </p:extLst>
  </p:cSld>
  <p:clrMap bg1="lt1" tx1="dk1" bg2="lt2" tx2="dk2" accent1="accent1" accent2="accent2" accent3="accent3" accent4="accent4" accent5="accent5" accent6="accent6" hlink="hlink" folHlink="folHlink"/>
  <p:sldLayoutIdLst>
    <p:sldLayoutId id="2147493748" r:id="rId1"/>
    <p:sldLayoutId id="2147493749" r:id="rId2"/>
    <p:sldLayoutId id="2147493750" r:id="rId3"/>
    <p:sldLayoutId id="2147493751" r:id="rId4"/>
    <p:sldLayoutId id="2147493752" r:id="rId5"/>
    <p:sldLayoutId id="2147493753" r:id="rId6"/>
    <p:sldLayoutId id="2147493754" r:id="rId7"/>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6112478-D9B7-4D0D-ADE5-62D5EFAAFBBF}"/>
              </a:ext>
            </a:extLst>
          </p:cNvPr>
          <p:cNvSpPr>
            <a:spLocks noGrp="1" noChangeArrowheads="1"/>
          </p:cNvSpPr>
          <p:nvPr>
            <p:ph type="body" idx="1"/>
          </p:nvPr>
        </p:nvSpPr>
        <p:spPr bwMode="auto">
          <a:xfrm>
            <a:off x="747559" y="820342"/>
            <a:ext cx="7728105"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rgbClr val="002060"/>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userDrawn="1"/>
        </p:nvSpPr>
        <p:spPr bwMode="auto">
          <a:xfrm>
            <a:off x="4512847" y="4960144"/>
            <a:ext cx="381835"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4.</a:t>
            </a:r>
            <a:fld id="{669DE52E-05EC-4487-BE79-3F9A6A9F8797}"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362D880-06BD-4D02-876C-3226AC8E6F10}"/>
              </a:ext>
            </a:extLst>
          </p:cNvPr>
          <p:cNvSpPr>
            <a:spLocks/>
          </p:cNvSpPr>
          <p:nvPr/>
        </p:nvSpPr>
        <p:spPr bwMode="auto">
          <a:xfrm>
            <a:off x="8916988" y="4083844"/>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0" name="Picture 8" descr="Cover-6Ed"/>
          <p:cNvPicPr>
            <a:picLocks noChangeAspect="1" noChangeArrowheads="1"/>
          </p:cNvPicPr>
          <p:nvPr userDrawn="1"/>
        </p:nvPicPr>
        <p:blipFill>
          <a:blip r:embed="rId14"/>
          <a:stretch>
            <a:fillRect/>
          </a:stretch>
        </p:blipFill>
        <p:spPr bwMode="auto">
          <a:xfrm>
            <a:off x="5546" y="1"/>
            <a:ext cx="742012" cy="71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97761720"/>
      </p:ext>
    </p:extLst>
  </p:cSld>
  <p:clrMap bg1="lt1" tx1="dk1" bg2="lt2" tx2="dk2" accent1="accent1" accent2="accent2" accent3="accent3" accent4="accent4" accent5="accent5" accent6="accent6" hlink="hlink" folHlink="folHlink"/>
  <p:sldLayoutIdLst>
    <p:sldLayoutId id="2147493757" r:id="rId1"/>
    <p:sldLayoutId id="2147493758" r:id="rId2"/>
    <p:sldLayoutId id="2147493759" r:id="rId3"/>
    <p:sldLayoutId id="2147493760" r:id="rId4"/>
    <p:sldLayoutId id="2147493761" r:id="rId5"/>
    <p:sldLayoutId id="2147493762" r:id="rId6"/>
    <p:sldLayoutId id="2147493763" r:id="rId7"/>
    <p:sldLayoutId id="2147493764" r:id="rId8"/>
    <p:sldLayoutId id="2147493765" r:id="rId9"/>
    <p:sldLayoutId id="2147493766" r:id="rId10"/>
    <p:sldLayoutId id="2147493767" r:id="rId11"/>
    <p:sldLayoutId id="2147493768" r:id="rId12"/>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95000"/>
        <a:buFont typeface="Monotype Sorts" pitchFamily="-65" charset="2"/>
        <a:buChar char="l"/>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10.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1.xml"/><Relationship Id="rId1" Type="http://schemas.openxmlformats.org/officeDocument/2006/relationships/slideLayout" Target="../slideLayouts/slideLayout34.xml"/><Relationship Id="rId4" Type="http://schemas.openxmlformats.org/officeDocument/2006/relationships/image" Target="../media/image1.emf"/></Relationships>
</file>

<file path=ppt/slides/_rels/slide1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2.xml"/><Relationship Id="rId1" Type="http://schemas.openxmlformats.org/officeDocument/2006/relationships/slideLayout" Target="../slideLayouts/slideLayout43.xml"/><Relationship Id="rId4" Type="http://schemas.openxmlformats.org/officeDocument/2006/relationships/image" Target="../media/image1.emf"/></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4.xml"/></Relationships>
</file>

<file path=ppt/slides/_rels/slide16.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34.xml"/></Relationships>
</file>

<file path=ppt/slides/_rels/slide1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3.xml"/><Relationship Id="rId1" Type="http://schemas.openxmlformats.org/officeDocument/2006/relationships/slideLayout" Target="../slideLayouts/slideLayout48.xml"/><Relationship Id="rId4" Type="http://schemas.openxmlformats.org/officeDocument/2006/relationships/image" Target="../media/image1.emf"/></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8.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8.xml"/></Relationships>
</file>

<file path=ppt/slides/_rels/slide2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0.xml"/><Relationship Id="rId1" Type="http://schemas.openxmlformats.org/officeDocument/2006/relationships/slideLayout" Target="../slideLayouts/slideLayout59.xml"/><Relationship Id="rId4" Type="http://schemas.openxmlformats.org/officeDocument/2006/relationships/image" Target="../media/image1.em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3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1.xml"/><Relationship Id="rId1" Type="http://schemas.openxmlformats.org/officeDocument/2006/relationships/slideLayout" Target="../slideLayouts/slideLayout34.xml"/><Relationship Id="rId4" Type="http://schemas.openxmlformats.org/officeDocument/2006/relationships/image" Target="../media/image1.emf"/></Relationships>
</file>

<file path=ppt/slides/_rels/slide3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2.xml"/><Relationship Id="rId1" Type="http://schemas.openxmlformats.org/officeDocument/2006/relationships/slideLayout" Target="../slideLayouts/slideLayout34.xml"/><Relationship Id="rId4" Type="http://schemas.openxmlformats.org/officeDocument/2006/relationships/image" Target="../media/image1.emf"/></Relationships>
</file>

<file path=ppt/slides/_rels/slide3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3.xml"/><Relationship Id="rId1" Type="http://schemas.openxmlformats.org/officeDocument/2006/relationships/slideLayout" Target="../slideLayouts/slideLayout34.xml"/><Relationship Id="rId4" Type="http://schemas.openxmlformats.org/officeDocument/2006/relationships/image" Target="../media/image1.emf"/></Relationships>
</file>

<file path=ppt/slides/_rels/slide3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4.xml"/><Relationship Id="rId1" Type="http://schemas.openxmlformats.org/officeDocument/2006/relationships/slideLayout" Target="../slideLayouts/slideLayout43.xml"/><Relationship Id="rId4" Type="http://schemas.openxmlformats.org/officeDocument/2006/relationships/image" Target="../media/image1.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image" Target="../media/image11.png"/><Relationship Id="rId1" Type="http://schemas.openxmlformats.org/officeDocument/2006/relationships/slideLayout" Target="../slideLayouts/slideLayout1.xml"/><Relationship Id="rId6" Type="http://schemas.openxmlformats.org/officeDocument/2006/relationships/hyperlink" Target="https://www.amazon.com/s/ref=dp_byline_sr_book_3?ie=UTF8&amp;text=Jennifer+Widom&amp;search-alias=books&amp;field-author=Jennifer+Widom&amp;sort=relevancerank" TargetMode="External"/><Relationship Id="rId5" Type="http://schemas.openxmlformats.org/officeDocument/2006/relationships/hyperlink" Target="https://www.amazon.com/s/ref=dp_byline_sr_book_2?ie=UTF8&amp;text=Jeffrey+D.+Ullman&amp;search-alias=books&amp;field-author=Jeffrey+D.+Ullman&amp;sort=relevancerank" TargetMode="External"/><Relationship Id="rId4" Type="http://schemas.openxmlformats.org/officeDocument/2006/relationships/hyperlink" Target="https://www.amazon.com/s/ref=dp_byline_sr_book_1?ie=UTF8&amp;text=Hector+Garcia-Molina&amp;search-alias=books&amp;field-author=Hector+Garcia-Molina&amp;sort=relevancerank" TargetMode="External"/></Relationships>
</file>

<file path=ppt/slides/_rels/slide41.xml.rels><?xml version="1.0" encoding="UTF-8" standalone="yes"?>
<Relationships xmlns="http://schemas.openxmlformats.org/package/2006/relationships"><Relationship Id="rId3" Type="http://schemas.openxmlformats.org/officeDocument/2006/relationships/hyperlink" Target="https://www.amazon.com/s/ref=dp_byline_sr_book_1?ie=UTF8&amp;text=Hector+Garcia-Molina&amp;search-alias=books&amp;field-author=Hector+Garcia-Molina&amp;sort=relevancerank" TargetMode="External"/><Relationship Id="rId2" Type="http://schemas.openxmlformats.org/officeDocument/2006/relationships/image" Target="../media/image13.png"/><Relationship Id="rId1" Type="http://schemas.openxmlformats.org/officeDocument/2006/relationships/slideLayout" Target="../slideLayouts/slideLayout1.xml"/><Relationship Id="rId6" Type="http://schemas.openxmlformats.org/officeDocument/2006/relationships/image" Target="../media/image12.tiff"/><Relationship Id="rId5" Type="http://schemas.openxmlformats.org/officeDocument/2006/relationships/hyperlink" Target="https://www.amazon.com/s/ref=dp_byline_sr_book_3?ie=UTF8&amp;text=Jennifer+Widom&amp;search-alias=books&amp;field-author=Jennifer+Widom&amp;sort=relevancerank" TargetMode="External"/><Relationship Id="rId4" Type="http://schemas.openxmlformats.org/officeDocument/2006/relationships/hyperlink" Target="https://www.amazon.com/s/ref=dp_byline_sr_book_2?ie=UTF8&amp;text=Jeffrey+D.+Ullman&amp;search-alias=books&amp;field-author=Jeffrey+D.+Ullman&amp;sort=relevancerank" TargetMode="Externa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hyperlink" Target="https://www.amazon.com/s/ref=dp_byline_sr_book_1?ie=UTF8&amp;text=Hector+Garcia-Molina&amp;search-alias=books&amp;field-author=Hector+Garcia-Molina&amp;sort=relevancerank" TargetMode="External"/><Relationship Id="rId2" Type="http://schemas.openxmlformats.org/officeDocument/2006/relationships/image" Target="../media/image16.png"/><Relationship Id="rId1" Type="http://schemas.openxmlformats.org/officeDocument/2006/relationships/slideLayout" Target="../slideLayouts/slideLayout1.xml"/><Relationship Id="rId5" Type="http://schemas.openxmlformats.org/officeDocument/2006/relationships/hyperlink" Target="https://www.amazon.com/s/ref=dp_byline_sr_book_3?ie=UTF8&amp;text=Jennifer+Widom&amp;search-alias=books&amp;field-author=Jennifer+Widom&amp;sort=relevancerank" TargetMode="External"/><Relationship Id="rId4" Type="http://schemas.openxmlformats.org/officeDocument/2006/relationships/hyperlink" Target="https://www.amazon.com/s/ref=dp_byline_sr_book_2?ie=UTF8&amp;text=Jeffrey+D.+Ullman&amp;search-alias=books&amp;field-author=Jeffrey+D.+Ullman&amp;sort=relevancerank" TargetMode="External"/></Relationships>
</file>

<file path=ppt/slides/_rels/slide4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7.xml"/><Relationship Id="rId1" Type="http://schemas.openxmlformats.org/officeDocument/2006/relationships/slideLayout" Target="../slideLayouts/slideLayout43.xml"/><Relationship Id="rId4" Type="http://schemas.openxmlformats.org/officeDocument/2006/relationships/image" Target="../media/image1.emf"/></Relationships>
</file>

<file path=ppt/slides/_rels/slide47.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19.sv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image" Target="../media/image22.tiff"/><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xml"/><Relationship Id="rId6" Type="http://schemas.openxmlformats.org/officeDocument/2006/relationships/hyperlink" Target="https://www.amazon.com/s/ref=dp_byline_sr_book_3?ie=UTF8&amp;text=Jennifer+Widom&amp;search-alias=books&amp;field-author=Jennifer+Widom&amp;sort=relevancerank" TargetMode="External"/><Relationship Id="rId5" Type="http://schemas.openxmlformats.org/officeDocument/2006/relationships/hyperlink" Target="https://www.amazon.com/s/ref=dp_byline_sr_book_2?ie=UTF8&amp;text=Jeffrey+D.+Ullman&amp;search-alias=books&amp;field-author=Jeffrey+D.+Ullman&amp;sort=relevancerank" TargetMode="External"/><Relationship Id="rId4" Type="http://schemas.openxmlformats.org/officeDocument/2006/relationships/hyperlink" Target="https://www.amazon.com/s/ref=dp_byline_sr_book_1?ie=UTF8&amp;text=Hector+Garcia-Molina&amp;search-alias=books&amp;field-author=Hector+Garcia-Molina&amp;sort=relevancerank" TargetMode="External"/></Relationships>
</file>

<file path=ppt/slides/_rels/slide55.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6.tiff"/><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hyperlink" Target="https://gerardnico.com/wiki/data_storage/chs" TargetMode="Externa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image" Target="../media/image30.tiff"/><Relationship Id="rId1" Type="http://schemas.openxmlformats.org/officeDocument/2006/relationships/slideLayout" Target="../slideLayouts/slideLayout1.xml"/><Relationship Id="rId4" Type="http://schemas.openxmlformats.org/officeDocument/2006/relationships/image" Target="../media/image32.tiff"/></Relationships>
</file>

<file path=ppt/slides/_rels/slide67.xml.rels><?xml version="1.0" encoding="UTF-8" standalone="yes"?>
<Relationships xmlns="http://schemas.openxmlformats.org/package/2006/relationships"><Relationship Id="rId8" Type="http://schemas.openxmlformats.org/officeDocument/2006/relationships/hyperlink" Target="https://en.wikipedia.org/wiki/Parity_bit" TargetMode="External"/><Relationship Id="rId13" Type="http://schemas.openxmlformats.org/officeDocument/2006/relationships/hyperlink" Target="https://en.wikipedia.org/wiki/RAID_4" TargetMode="External"/><Relationship Id="rId3" Type="http://schemas.openxmlformats.org/officeDocument/2006/relationships/hyperlink" Target="https://en.wikipedia.org/wiki/Disk_drive" TargetMode="External"/><Relationship Id="rId7" Type="http://schemas.openxmlformats.org/officeDocument/2006/relationships/hyperlink" Target="https://en.wikipedia.org/wiki/Disk_mirroring" TargetMode="External"/><Relationship Id="rId12" Type="http://schemas.openxmlformats.org/officeDocument/2006/relationships/hyperlink" Target="https://en.wikipedia.org/wiki/RAID_3" TargetMode="External"/><Relationship Id="rId2" Type="http://schemas.openxmlformats.org/officeDocument/2006/relationships/hyperlink" Target="https://en.wikipedia.org/wiki/Storage_virtualization" TargetMode="External"/><Relationship Id="rId16" Type="http://schemas.openxmlformats.org/officeDocument/2006/relationships/hyperlink" Target="https://en.wikipedia.org/wiki/JBOD" TargetMode="External"/><Relationship Id="rId1" Type="http://schemas.openxmlformats.org/officeDocument/2006/relationships/slideLayout" Target="../slideLayouts/slideLayout1.xml"/><Relationship Id="rId6" Type="http://schemas.openxmlformats.org/officeDocument/2006/relationships/hyperlink" Target="https://en.wikipedia.org/wiki/Data_striping" TargetMode="External"/><Relationship Id="rId11" Type="http://schemas.openxmlformats.org/officeDocument/2006/relationships/hyperlink" Target="https://en.wikipedia.org/wiki/Hamming_code" TargetMode="External"/><Relationship Id="rId5" Type="http://schemas.openxmlformats.org/officeDocument/2006/relationships/hyperlink" Target="https://en.wikipedia.org/wiki/RAID_0" TargetMode="External"/><Relationship Id="rId15" Type="http://schemas.openxmlformats.org/officeDocument/2006/relationships/hyperlink" Target="https://en.wikipedia.org/wiki/RAID_6" TargetMode="External"/><Relationship Id="rId10" Type="http://schemas.openxmlformats.org/officeDocument/2006/relationships/hyperlink" Target="https://en.wikipedia.org/wiki/RAID_2" TargetMode="External"/><Relationship Id="rId4" Type="http://schemas.openxmlformats.org/officeDocument/2006/relationships/hyperlink" Target="https://en.wikipedia.org/wiki/Data_redundancy" TargetMode="External"/><Relationship Id="rId9" Type="http://schemas.openxmlformats.org/officeDocument/2006/relationships/hyperlink" Target="https://en.wikipedia.org/wiki/RAID_1" TargetMode="External"/><Relationship Id="rId14" Type="http://schemas.openxmlformats.org/officeDocument/2006/relationships/hyperlink" Target="https://en.wikipedia.org/wiki/RAID_5" TargetMode="External"/></Relationships>
</file>

<file path=ppt/slides/_rels/slide6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tiff"/><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2" Type="http://schemas.openxmlformats.org/officeDocument/2006/relationships/image" Target="../media/image35.tiff"/><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2.xml"/></Relationships>
</file>

<file path=ppt/slides/_rels/slide70.xml.rels><?xml version="1.0" encoding="UTF-8" standalone="yes"?>
<Relationships xmlns="http://schemas.openxmlformats.org/package/2006/relationships"><Relationship Id="rId2" Type="http://schemas.openxmlformats.org/officeDocument/2006/relationships/image" Target="../media/image36.tiff"/><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5.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7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6.xml"/><Relationship Id="rId1" Type="http://schemas.openxmlformats.org/officeDocument/2006/relationships/slideLayout" Target="../slideLayouts/slideLayout8.xml"/><Relationship Id="rId4" Type="http://schemas.openxmlformats.org/officeDocument/2006/relationships/image" Target="../media/image1.emf"/></Relationships>
</file>

<file path=ppt/slides/_rels/slide74.xml.rels><?xml version="1.0" encoding="UTF-8" standalone="yes"?>
<Relationships xmlns="http://schemas.openxmlformats.org/package/2006/relationships"><Relationship Id="rId8" Type="http://schemas.openxmlformats.org/officeDocument/2006/relationships/hyperlink" Target="https://en.wikipedia.org/wiki/Web_2.0" TargetMode="External"/><Relationship Id="rId13" Type="http://schemas.openxmlformats.org/officeDocument/2006/relationships/hyperlink" Target="https://en.wikipedia.org/wiki/NoSQL#cite_note-4" TargetMode="External"/><Relationship Id="rId18" Type="http://schemas.openxmlformats.org/officeDocument/2006/relationships/hyperlink" Target="https://en.wikipedia.org/wiki/SQL" TargetMode="External"/><Relationship Id="rId3" Type="http://schemas.openxmlformats.org/officeDocument/2006/relationships/hyperlink" Target="https://en.wikipedia.org/wiki/Database" TargetMode="External"/><Relationship Id="rId21" Type="http://schemas.openxmlformats.org/officeDocument/2006/relationships/hyperlink" Target="https://en.wikipedia.org/wiki/Horizontal_scaling#Horizontal_and_vertical_scaling" TargetMode="External"/><Relationship Id="rId7" Type="http://schemas.openxmlformats.org/officeDocument/2006/relationships/hyperlink" Target="https://en.wikipedia.org/wiki/NoSQL#cite_note-leavitt-2" TargetMode="External"/><Relationship Id="rId12" Type="http://schemas.openxmlformats.org/officeDocument/2006/relationships/hyperlink" Target="https://en.wikipedia.org/wiki/NoSQL#cite_note-3" TargetMode="External"/><Relationship Id="rId17" Type="http://schemas.openxmlformats.org/officeDocument/2006/relationships/hyperlink" Target="https://en.wikipedia.org/wiki/NoSQL#cite_note-6" TargetMode="External"/><Relationship Id="rId2" Type="http://schemas.openxmlformats.org/officeDocument/2006/relationships/hyperlink" Target="https://en.wikipedia.org/wiki/NoSQL#cite_note-1" TargetMode="External"/><Relationship Id="rId16" Type="http://schemas.openxmlformats.org/officeDocument/2006/relationships/hyperlink" Target="https://en.wikipedia.org/wiki/Real-time_web" TargetMode="External"/><Relationship Id="rId20" Type="http://schemas.openxmlformats.org/officeDocument/2006/relationships/hyperlink" Target="https://en.wikipedia.org/wiki/NoSQL#cite_note-8" TargetMode="External"/><Relationship Id="rId1" Type="http://schemas.openxmlformats.org/officeDocument/2006/relationships/slideLayout" Target="../slideLayouts/slideLayout1.xml"/><Relationship Id="rId6" Type="http://schemas.openxmlformats.org/officeDocument/2006/relationships/hyperlink" Target="https://en.wikipedia.org/wiki/Relational_database" TargetMode="External"/><Relationship Id="rId11" Type="http://schemas.openxmlformats.org/officeDocument/2006/relationships/hyperlink" Target="https://en.wikipedia.org/wiki/Amazon.com" TargetMode="External"/><Relationship Id="rId5" Type="http://schemas.openxmlformats.org/officeDocument/2006/relationships/hyperlink" Target="https://en.wikipedia.org/wiki/Data_retrieval" TargetMode="External"/><Relationship Id="rId15" Type="http://schemas.openxmlformats.org/officeDocument/2006/relationships/hyperlink" Target="https://en.wikipedia.org/wiki/Big_data" TargetMode="External"/><Relationship Id="rId23" Type="http://schemas.openxmlformats.org/officeDocument/2006/relationships/hyperlink" Target="https://en.wikipedia.org/wiki/NoSQL#cite_note-9" TargetMode="External"/><Relationship Id="rId10" Type="http://schemas.openxmlformats.org/officeDocument/2006/relationships/hyperlink" Target="https://en.wikipedia.org/wiki/Google" TargetMode="External"/><Relationship Id="rId19" Type="http://schemas.openxmlformats.org/officeDocument/2006/relationships/hyperlink" Target="https://en.wikipedia.org/wiki/NoSQL#cite_note-7" TargetMode="External"/><Relationship Id="rId4" Type="http://schemas.openxmlformats.org/officeDocument/2006/relationships/hyperlink" Target="https://en.wikipedia.org/wiki/Computer_data_storage" TargetMode="External"/><Relationship Id="rId9" Type="http://schemas.openxmlformats.org/officeDocument/2006/relationships/hyperlink" Target="https://en.wikipedia.org/wiki/Facebook" TargetMode="External"/><Relationship Id="rId14" Type="http://schemas.openxmlformats.org/officeDocument/2006/relationships/hyperlink" Target="https://en.wikipedia.org/wiki/NoSQL#cite_note-5" TargetMode="External"/><Relationship Id="rId22" Type="http://schemas.openxmlformats.org/officeDocument/2006/relationships/hyperlink" Target="https://en.wikipedia.org/wiki/Cluster_computing" TargetMode="External"/></Relationships>
</file>

<file path=ppt/slides/_rels/slide75.xml.rels><?xml version="1.0" encoding="UTF-8" standalone="yes"?>
<Relationships xmlns="http://schemas.openxmlformats.org/package/2006/relationships"><Relationship Id="rId8" Type="http://schemas.openxmlformats.org/officeDocument/2006/relationships/hyperlink" Target="https://en.wikipedia.org/wiki/NoSQL#cite_note-12" TargetMode="External"/><Relationship Id="rId3" Type="http://schemas.openxmlformats.org/officeDocument/2006/relationships/hyperlink" Target="https://en.wikipedia.org/wiki/CAP_theorem" TargetMode="External"/><Relationship Id="rId7" Type="http://schemas.openxmlformats.org/officeDocument/2006/relationships/hyperlink" Target="https://en.wikipedia.org/wiki/Data_loss" TargetMode="External"/><Relationship Id="rId12" Type="http://schemas.openxmlformats.org/officeDocument/2006/relationships/hyperlink" Target="https://en.wikipedia.org/wiki/NoSQL#cite_note-14" TargetMode="External"/><Relationship Id="rId2" Type="http://schemas.openxmlformats.org/officeDocument/2006/relationships/hyperlink" Target="https://en.wikipedia.org/wiki/Consistency_(database_systems)" TargetMode="External"/><Relationship Id="rId1" Type="http://schemas.openxmlformats.org/officeDocument/2006/relationships/slideLayout" Target="../slideLayouts/slideLayout1.xml"/><Relationship Id="rId6" Type="http://schemas.openxmlformats.org/officeDocument/2006/relationships/hyperlink" Target="https://en.wikipedia.org/wiki/NoSQL#cite_note-11" TargetMode="External"/><Relationship Id="rId11" Type="http://schemas.openxmlformats.org/officeDocument/2006/relationships/hyperlink" Target="https://en.wikipedia.org/wiki/Distributed_transaction_processing" TargetMode="External"/><Relationship Id="rId5" Type="http://schemas.openxmlformats.org/officeDocument/2006/relationships/hyperlink" Target="https://en.wikipedia.org/wiki/ACID" TargetMode="External"/><Relationship Id="rId10" Type="http://schemas.openxmlformats.org/officeDocument/2006/relationships/hyperlink" Target="https://en.wikipedia.org/wiki/NoSQL#cite_note-13" TargetMode="External"/><Relationship Id="rId4" Type="http://schemas.openxmlformats.org/officeDocument/2006/relationships/hyperlink" Target="https://en.wikipedia.org/wiki/NoSQL#cite_note-10" TargetMode="External"/><Relationship Id="rId9" Type="http://schemas.openxmlformats.org/officeDocument/2006/relationships/hyperlink" Target="https://en.wikipedia.org/wiki/Write-ahead_logging" TargetMode="External"/></Relationships>
</file>

<file path=ppt/slides/_rels/slide76.xml.rels><?xml version="1.0" encoding="UTF-8" standalone="yes"?>
<Relationships xmlns="http://schemas.openxmlformats.org/package/2006/relationships"><Relationship Id="rId2" Type="http://schemas.openxmlformats.org/officeDocument/2006/relationships/image" Target="../media/image37.tiff"/><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8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7.xml"/><Relationship Id="rId1" Type="http://schemas.openxmlformats.org/officeDocument/2006/relationships/slideLayout" Target="../slideLayouts/slideLayout8.xml"/><Relationship Id="rId4" Type="http://schemas.openxmlformats.org/officeDocument/2006/relationships/image" Target="../media/image1.emf"/></Relationships>
</file>

<file path=ppt/slides/_rels/slide8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8.xml"/><Relationship Id="rId1" Type="http://schemas.openxmlformats.org/officeDocument/2006/relationships/slideLayout" Target="../slideLayouts/slideLayout8.xml"/><Relationship Id="rId4" Type="http://schemas.openxmlformats.org/officeDocument/2006/relationships/image" Target="../media/image1.emf"/></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9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3" Type="http://schemas.openxmlformats.org/officeDocument/2006/relationships/hyperlink" Target="https://www.tutorialspoint.com/mongodb/index.htm" TargetMode="External"/><Relationship Id="rId2" Type="http://schemas.openxmlformats.org/officeDocument/2006/relationships/hyperlink" Target="https://www.tutorialspoint.com/python_data_access" TargetMode="External"/><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CE15D65-8053-1B4E-B089-18B4089AAFB8}"/>
              </a:ext>
            </a:extLst>
          </p:cNvPr>
          <p:cNvPicPr>
            <a:picLocks noChangeAspect="1"/>
          </p:cNvPicPr>
          <p:nvPr/>
        </p:nvPicPr>
        <p:blipFill>
          <a:blip r:embed="rId3"/>
          <a:stretch>
            <a:fillRect/>
          </a:stretch>
        </p:blipFill>
        <p:spPr>
          <a:xfrm>
            <a:off x="-5978" y="-1"/>
            <a:ext cx="9144001" cy="5143501"/>
          </a:xfrm>
          <a:prstGeom prst="rect">
            <a:avLst/>
          </a:prstGeom>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3075"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6" name="TextBox 9"/>
          <p:cNvSpPr txBox="1">
            <a:spLocks noChangeArrowheads="1"/>
          </p:cNvSpPr>
          <p:nvPr/>
        </p:nvSpPr>
        <p:spPr bwMode="auto">
          <a:xfrm>
            <a:off x="0" y="-19050"/>
            <a:ext cx="9144000" cy="2062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t>W4111 – Introduction to Databases</a:t>
            </a:r>
            <a:br>
              <a:rPr lang="en-US" altLang="en-US" sz="2800" i="1" dirty="0"/>
            </a:br>
            <a:r>
              <a:rPr lang="en-US" altLang="en-US" sz="2800" i="1" dirty="0"/>
              <a:t>Section 002, Fall 2023</a:t>
            </a:r>
            <a:br>
              <a:rPr lang="en-US" altLang="en-US" sz="2800" i="1" dirty="0"/>
            </a:br>
            <a:r>
              <a:rPr lang="en-US" altLang="en-US" sz="2400" i="1" dirty="0"/>
              <a:t>Lecture 8:</a:t>
            </a:r>
            <a:br>
              <a:rPr lang="en-US" altLang="en-US" sz="2400" i="1" dirty="0"/>
            </a:br>
            <a:r>
              <a:rPr lang="en-US" altLang="en-US" sz="2400" i="1" dirty="0"/>
              <a:t>Finishing ER, Relational, SQL</a:t>
            </a:r>
            <a:br>
              <a:rPr lang="en-US" altLang="en-US" sz="2400" i="1" dirty="0"/>
            </a:br>
            <a:r>
              <a:rPr lang="en-US" altLang="en-US" sz="2400" i="1" dirty="0"/>
              <a:t>Starting Module II and NoSQL</a:t>
            </a:r>
          </a:p>
        </p:txBody>
      </p:sp>
      <p:sp>
        <p:nvSpPr>
          <p:cNvPr id="3077" name="TextBox 10"/>
          <p:cNvSpPr txBox="1">
            <a:spLocks noChangeArrowheads="1"/>
          </p:cNvSpPr>
          <p:nvPr/>
        </p:nvSpPr>
        <p:spPr bwMode="auto">
          <a:xfrm>
            <a:off x="0" y="4732991"/>
            <a:ext cx="91440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r>
              <a:rPr lang="en-US" altLang="en-US" sz="1200" i="1" dirty="0">
                <a:solidFill>
                  <a:schemeClr val="bg1"/>
                </a:solidFill>
              </a:rPr>
              <a:t>© Donald F. Ferguson, 2023</a:t>
            </a:r>
          </a:p>
        </p:txBody>
      </p:sp>
    </p:spTree>
    <p:extLst>
      <p:ext uri="{BB962C8B-B14F-4D97-AF65-F5344CB8AC3E}">
        <p14:creationId xmlns:p14="http://schemas.microsoft.com/office/powerpoint/2010/main" val="20379959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7842" name="Rectangle 2"/>
          <p:cNvSpPr>
            <a:spLocks noGrp="1" noChangeArrowheads="1"/>
          </p:cNvSpPr>
          <p:nvPr>
            <p:ph type="title" idx="4294967295"/>
          </p:nvPr>
        </p:nvSpPr>
        <p:spPr/>
        <p:txBody>
          <a:bodyPr/>
          <a:lstStyle/>
          <a:p>
            <a:pPr>
              <a:defRPr/>
            </a:pPr>
            <a:r>
              <a:rPr lang="en-US" altLang="en-US">
                <a:effectLst>
                  <a:outerShdw blurRad="38100" dist="38100" dir="2700000" algn="tl">
                    <a:srgbClr val="C0C0C0"/>
                  </a:outerShdw>
                </a:effectLst>
              </a:rPr>
              <a:t>Aggregation (Cont.)</a:t>
            </a:r>
          </a:p>
        </p:txBody>
      </p:sp>
      <p:sp>
        <p:nvSpPr>
          <p:cNvPr id="68611" name="Rectangle 3"/>
          <p:cNvSpPr>
            <a:spLocks noGrp="1" noChangeArrowheads="1"/>
          </p:cNvSpPr>
          <p:nvPr>
            <p:ph type="body" idx="4294967295"/>
          </p:nvPr>
        </p:nvSpPr>
        <p:spPr>
          <a:xfrm>
            <a:off x="1719263" y="829867"/>
            <a:ext cx="5735760" cy="1329928"/>
          </a:xfrm>
        </p:spPr>
        <p:txBody>
          <a:bodyPr/>
          <a:lstStyle/>
          <a:p>
            <a:pPr>
              <a:buFont typeface="Wingdings" panose="05000000000000000000" pitchFamily="2" charset="2"/>
              <a:buChar char="§"/>
            </a:pPr>
            <a:r>
              <a:rPr lang="en-US" altLang="en-US" dirty="0"/>
              <a:t>Eliminate this redundancy via </a:t>
            </a:r>
            <a:r>
              <a:rPr lang="en-US" altLang="en-US" i="1" dirty="0"/>
              <a:t>aggregation</a:t>
            </a:r>
            <a:r>
              <a:rPr lang="en-US" altLang="en-US" dirty="0"/>
              <a:t> without introducing redundancy, the following diagram represents:</a:t>
            </a:r>
          </a:p>
          <a:p>
            <a:pPr lvl="1">
              <a:buSzPct val="110000"/>
              <a:buFont typeface="Arial" panose="020B0604020202020204" pitchFamily="34" charset="0"/>
              <a:buChar char="•"/>
            </a:pPr>
            <a:r>
              <a:rPr lang="en-US" altLang="en-US" dirty="0">
                <a:ea typeface="ＭＳ Ｐゴシック" panose="020B0600070205080204" pitchFamily="34" charset="-128"/>
              </a:rPr>
              <a:t>A student is guided by a particular instructor on a particular project </a:t>
            </a:r>
          </a:p>
          <a:p>
            <a:pPr lvl="1">
              <a:buSzPct val="110000"/>
              <a:buFont typeface="Arial" panose="020B0604020202020204" pitchFamily="34" charset="0"/>
              <a:buChar char="•"/>
            </a:pPr>
            <a:r>
              <a:rPr lang="en-US" altLang="en-US" dirty="0">
                <a:ea typeface="ＭＳ Ｐゴシック" panose="020B0600070205080204" pitchFamily="34" charset="-128"/>
              </a:rPr>
              <a:t>A student, instructor, project combination may have an associated evaluation</a:t>
            </a:r>
          </a:p>
        </p:txBody>
      </p:sp>
      <p:pic>
        <p:nvPicPr>
          <p:cNvPr id="68612" name="Picture 3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9545" y="2127973"/>
            <a:ext cx="2758042" cy="2214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794763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4818" name="Rectangle 2"/>
          <p:cNvSpPr>
            <a:spLocks noGrp="1" noChangeArrowheads="1"/>
          </p:cNvSpPr>
          <p:nvPr>
            <p:ph type="title"/>
          </p:nvPr>
        </p:nvSpPr>
        <p:spPr>
          <a:xfrm>
            <a:off x="1850233" y="-135731"/>
            <a:ext cx="6098381" cy="648891"/>
          </a:xfrm>
        </p:spPr>
        <p:txBody>
          <a:bodyPr/>
          <a:lstStyle/>
          <a:p>
            <a:pPr>
              <a:defRPr/>
            </a:pPr>
            <a:r>
              <a:rPr lang="en-US" altLang="en-US" dirty="0">
                <a:effectLst>
                  <a:outerShdw blurRad="38100" dist="38100" dir="2700000" algn="tl">
                    <a:srgbClr val="C0C0C0"/>
                  </a:outerShdw>
                </a:effectLst>
              </a:rPr>
              <a:t>Reduction to Relational Schemas</a:t>
            </a:r>
          </a:p>
        </p:txBody>
      </p:sp>
      <p:sp>
        <p:nvSpPr>
          <p:cNvPr id="17411" name="Rectangle 3"/>
          <p:cNvSpPr>
            <a:spLocks noChangeArrowheads="1"/>
          </p:cNvSpPr>
          <p:nvPr/>
        </p:nvSpPr>
        <p:spPr bwMode="auto">
          <a:xfrm>
            <a:off x="1728926" y="916781"/>
            <a:ext cx="5761629" cy="3157538"/>
          </a:xfrm>
          <a:prstGeom prst="rect">
            <a:avLst/>
          </a:prstGeom>
          <a:noFill/>
          <a:ln w="9525">
            <a:noFill/>
            <a:miter lim="800000"/>
            <a:headEnd/>
            <a:tailEnd/>
          </a:ln>
        </p:spPr>
        <p:txBody>
          <a:bodyPr/>
          <a:lstStyle/>
          <a:p>
            <a:pPr marL="257175" marR="0" lvl="0" indent="-257175" algn="l" defTabSz="685800" rtl="0" eaLnBrk="0" fontAlgn="base" latinLnBrk="0" hangingPunct="0">
              <a:lnSpc>
                <a:spcPct val="100000"/>
              </a:lnSpc>
              <a:spcBef>
                <a:spcPct val="35000"/>
              </a:spcBef>
              <a:spcAft>
                <a:spcPct val="0"/>
              </a:spcAft>
              <a:buClr>
                <a:srgbClr val="002060"/>
              </a:buClr>
              <a:buSzPct val="110000"/>
              <a:buFont typeface="Wingdings" panose="05000000000000000000" pitchFamily="2" charset="2"/>
              <a:buChar char="§"/>
              <a:tabLst/>
              <a:defRPr/>
            </a:pP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rPr>
              <a:t>To represent aggregation, create a schema containing</a:t>
            </a:r>
          </a:p>
          <a:p>
            <a:pPr marL="600075" marR="0" lvl="1" indent="-257175" algn="l" defTabSz="685800" rtl="0" eaLnBrk="0" fontAlgn="base" latinLnBrk="0" hangingPunct="0">
              <a:lnSpc>
                <a:spcPct val="100000"/>
              </a:lnSpc>
              <a:spcBef>
                <a:spcPct val="35000"/>
              </a:spcBef>
              <a:spcAft>
                <a:spcPct val="0"/>
              </a:spcAft>
              <a:buClr>
                <a:srgbClr val="FF9933"/>
              </a:buClr>
              <a:buSzPct val="110000"/>
              <a:buFont typeface="Arial" panose="020B0604020202020204" pitchFamily="34" charset="0"/>
              <a:buChar char="•"/>
              <a:tabLst/>
              <a:defRPr/>
            </a:pP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rPr>
              <a:t>Primary key of the aggregated relationship,</a:t>
            </a:r>
          </a:p>
          <a:p>
            <a:pPr marL="600075" marR="0" lvl="1" indent="-257175" algn="l" defTabSz="685800" rtl="0" eaLnBrk="0" fontAlgn="base" latinLnBrk="0" hangingPunct="0">
              <a:lnSpc>
                <a:spcPct val="100000"/>
              </a:lnSpc>
              <a:spcBef>
                <a:spcPct val="35000"/>
              </a:spcBef>
              <a:spcAft>
                <a:spcPct val="0"/>
              </a:spcAft>
              <a:buClr>
                <a:srgbClr val="FF9933"/>
              </a:buClr>
              <a:buSzPct val="110000"/>
              <a:buFont typeface="Arial" panose="020B0604020202020204" pitchFamily="34" charset="0"/>
              <a:buChar char="•"/>
              <a:tabLst/>
              <a:defRPr/>
            </a:pP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rPr>
              <a:t>The primary key of the associated entity set</a:t>
            </a:r>
          </a:p>
          <a:p>
            <a:pPr marL="600075" marR="0" lvl="1" indent="-257175" algn="l" defTabSz="685800" rtl="0" eaLnBrk="0" fontAlgn="base" latinLnBrk="0" hangingPunct="0">
              <a:lnSpc>
                <a:spcPct val="100000"/>
              </a:lnSpc>
              <a:spcBef>
                <a:spcPct val="35000"/>
              </a:spcBef>
              <a:spcAft>
                <a:spcPct val="0"/>
              </a:spcAft>
              <a:buClr>
                <a:srgbClr val="FF9933"/>
              </a:buClr>
              <a:buSzPct val="110000"/>
              <a:buFont typeface="Arial" panose="020B0604020202020204" pitchFamily="34" charset="0"/>
              <a:buChar char="•"/>
              <a:tabLst/>
              <a:defRPr/>
            </a:pP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rPr>
              <a:t>Any descriptive attributes</a:t>
            </a:r>
          </a:p>
          <a:p>
            <a:pPr marL="257175" marR="0" lvl="0" indent="-257175" algn="l" defTabSz="685800" rtl="0" eaLnBrk="0" fontAlgn="base" latinLnBrk="0" hangingPunct="0">
              <a:lnSpc>
                <a:spcPct val="100000"/>
              </a:lnSpc>
              <a:spcBef>
                <a:spcPct val="35000"/>
              </a:spcBef>
              <a:spcAft>
                <a:spcPct val="0"/>
              </a:spcAft>
              <a:buClr>
                <a:srgbClr val="002060"/>
              </a:buClr>
              <a:buSzPct val="110000"/>
              <a:buFont typeface="Wingdings" panose="05000000000000000000" pitchFamily="2" charset="2"/>
              <a:buChar char="§"/>
              <a:tabLst/>
              <a:defRPr/>
            </a:pP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rPr>
              <a:t>In our example:</a:t>
            </a:r>
          </a:p>
          <a:p>
            <a:pPr marL="600075" marR="0" lvl="1" indent="-257175" algn="l" defTabSz="685800" rtl="0" eaLnBrk="0" fontAlgn="base" latinLnBrk="0" hangingPunct="0">
              <a:lnSpc>
                <a:spcPct val="100000"/>
              </a:lnSpc>
              <a:spcBef>
                <a:spcPct val="35000"/>
              </a:spcBef>
              <a:spcAft>
                <a:spcPct val="0"/>
              </a:spcAft>
              <a:buClr>
                <a:srgbClr val="FF9933"/>
              </a:buClr>
              <a:buSzPct val="110000"/>
              <a:buFont typeface="Arial" panose="020B0604020202020204" pitchFamily="34" charset="0"/>
              <a:buChar char="•"/>
              <a:tabLst/>
              <a:defRPr/>
            </a:pP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rPr>
              <a:t>The schema </a:t>
            </a:r>
            <a:r>
              <a:rPr kumimoji="1"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ＭＳ Ｐゴシック" charset="-128"/>
                <a:cs typeface="+mn-cs"/>
              </a:rPr>
              <a:t>eval_for</a:t>
            </a:r>
            <a:r>
              <a:rPr kumimoji="1"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rPr>
              <a:t> </a:t>
            </a: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rPr>
              <a:t>is:</a:t>
            </a:r>
          </a:p>
          <a:p>
            <a:pPr marL="342900" marR="0" lvl="1" indent="0" algn="l" defTabSz="685800" rtl="0" eaLnBrk="0" fontAlgn="base" latinLnBrk="0" hangingPunct="0">
              <a:lnSpc>
                <a:spcPct val="100000"/>
              </a:lnSpc>
              <a:spcBef>
                <a:spcPct val="35000"/>
              </a:spcBef>
              <a:spcAft>
                <a:spcPct val="0"/>
              </a:spcAft>
              <a:buClr>
                <a:srgbClr val="FF9933"/>
              </a:buClr>
              <a:buSzPct val="110000"/>
              <a:buFontTx/>
              <a:buNone/>
              <a:tabLst/>
              <a:defRPr/>
            </a:pP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rPr>
              <a:t>	       </a:t>
            </a:r>
            <a:r>
              <a:rPr kumimoji="1"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ＭＳ Ｐゴシック" charset="-128"/>
                <a:cs typeface="+mn-cs"/>
              </a:rPr>
              <a:t>eval_for</a:t>
            </a:r>
            <a:r>
              <a:rPr kumimoji="1"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rPr>
              <a:t> </a:t>
            </a: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rPr>
              <a:t>(</a:t>
            </a:r>
            <a:r>
              <a:rPr kumimoji="1"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ＭＳ Ｐゴシック" charset="-128"/>
                <a:cs typeface="+mn-cs"/>
              </a:rPr>
              <a:t>s_ID</a:t>
            </a:r>
            <a:r>
              <a:rPr kumimoji="1"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rPr>
              <a:t>, </a:t>
            </a:r>
            <a:r>
              <a:rPr kumimoji="1"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ＭＳ Ｐゴシック" charset="-128"/>
                <a:cs typeface="+mn-cs"/>
              </a:rPr>
              <a:t>project_id</a:t>
            </a:r>
            <a:r>
              <a:rPr kumimoji="1"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rPr>
              <a:t>, </a:t>
            </a:r>
            <a:r>
              <a:rPr kumimoji="1"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ＭＳ Ｐゴシック" charset="-128"/>
                <a:cs typeface="+mn-cs"/>
              </a:rPr>
              <a:t>i_ID</a:t>
            </a:r>
            <a:r>
              <a:rPr kumimoji="1"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rPr>
              <a:t>, </a:t>
            </a:r>
            <a:r>
              <a:rPr kumimoji="1"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ＭＳ Ｐゴシック" charset="-128"/>
                <a:cs typeface="+mn-cs"/>
              </a:rPr>
              <a:t>evaluation_id</a:t>
            </a: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rPr>
              <a:t>)</a:t>
            </a:r>
          </a:p>
          <a:p>
            <a:pPr marL="600075" marR="0" lvl="1" indent="-257175" algn="l" defTabSz="685800" rtl="0" eaLnBrk="0" fontAlgn="base" latinLnBrk="0" hangingPunct="0">
              <a:lnSpc>
                <a:spcPct val="100000"/>
              </a:lnSpc>
              <a:spcBef>
                <a:spcPct val="35000"/>
              </a:spcBef>
              <a:spcAft>
                <a:spcPct val="0"/>
              </a:spcAft>
              <a:buClr>
                <a:srgbClr val="FF9933"/>
              </a:buClr>
              <a:buSzPct val="110000"/>
              <a:buFont typeface="Arial" panose="020B0604020202020204" pitchFamily="34" charset="0"/>
              <a:buChar char="•"/>
              <a:tabLst/>
              <a:defRPr/>
            </a:pP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rPr>
              <a:t>The schema </a:t>
            </a:r>
            <a:r>
              <a:rPr kumimoji="1"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ＭＳ Ｐゴシック" charset="-128"/>
                <a:cs typeface="+mn-cs"/>
              </a:rPr>
              <a:t>proj_guide</a:t>
            </a: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rPr>
              <a:t> is redundant.</a:t>
            </a:r>
          </a:p>
          <a:p>
            <a:pPr marL="257175" marR="0" lvl="0" indent="-257175" algn="l" defTabSz="685800" rtl="0" eaLnBrk="0" fontAlgn="base" latinLnBrk="0" hangingPunct="0">
              <a:lnSpc>
                <a:spcPct val="100000"/>
              </a:lnSpc>
              <a:spcBef>
                <a:spcPct val="35000"/>
              </a:spcBef>
              <a:spcAft>
                <a:spcPct val="0"/>
              </a:spcAft>
              <a:buClr>
                <a:srgbClr val="CC3300"/>
              </a:buClr>
              <a:buSzPct val="90000"/>
              <a:buFont typeface="Monotype Sorts" charset="2"/>
              <a:buChar char="n"/>
              <a:tabLst/>
              <a:defRPr/>
            </a:pPr>
            <a:endPar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endParaRPr>
          </a:p>
          <a:p>
            <a:pPr marL="257175" marR="0" lvl="0" indent="-257175" algn="l" defTabSz="685800" rtl="0" eaLnBrk="0" fontAlgn="base" latinLnBrk="0" hangingPunct="0">
              <a:lnSpc>
                <a:spcPct val="100000"/>
              </a:lnSpc>
              <a:spcBef>
                <a:spcPct val="35000"/>
              </a:spcBef>
              <a:spcAft>
                <a:spcPct val="0"/>
              </a:spcAft>
              <a:buClr>
                <a:srgbClr val="CC3300"/>
              </a:buClr>
              <a:buSzPct val="90000"/>
              <a:buFont typeface="Monotype Sorts" charset="2"/>
              <a:buChar char="n"/>
              <a:tabLst/>
              <a:defRPr/>
            </a:pPr>
            <a:endParaRPr kumimoji="1" lang="en-US" altLang="en-US" sz="1350"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endParaRPr>
          </a:p>
        </p:txBody>
      </p:sp>
    </p:spTree>
    <p:extLst>
      <p:ext uri="{BB962C8B-B14F-4D97-AF65-F5344CB8AC3E}">
        <p14:creationId xmlns:p14="http://schemas.microsoft.com/office/powerpoint/2010/main" val="4328672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3506" name="Rectangle 2"/>
          <p:cNvSpPr>
            <a:spLocks noGrp="1" noChangeArrowheads="1"/>
          </p:cNvSpPr>
          <p:nvPr>
            <p:ph type="title"/>
          </p:nvPr>
        </p:nvSpPr>
        <p:spPr/>
        <p:txBody>
          <a:bodyPr/>
          <a:lstStyle/>
          <a:p>
            <a:pPr>
              <a:defRPr/>
            </a:pPr>
            <a:r>
              <a:rPr lang="en-US" altLang="en-US" dirty="0">
                <a:effectLst>
                  <a:outerShdw blurRad="38100" dist="38100" dir="2700000" algn="tl">
                    <a:srgbClr val="C0C0C0"/>
                  </a:outerShdw>
                </a:effectLst>
              </a:rPr>
              <a:t>Specialization</a:t>
            </a:r>
          </a:p>
        </p:txBody>
      </p:sp>
      <p:sp>
        <p:nvSpPr>
          <p:cNvPr id="59395" name="Rectangle 3"/>
          <p:cNvSpPr>
            <a:spLocks noGrp="1" noChangeArrowheads="1"/>
          </p:cNvSpPr>
          <p:nvPr>
            <p:ph type="body" idx="1"/>
          </p:nvPr>
        </p:nvSpPr>
        <p:spPr>
          <a:xfrm>
            <a:off x="1719262" y="906067"/>
            <a:ext cx="5755736" cy="2943558"/>
          </a:xfrm>
        </p:spPr>
        <p:txBody>
          <a:bodyPr/>
          <a:lstStyle/>
          <a:p>
            <a:r>
              <a:rPr lang="en-US" altLang="en-US" dirty="0"/>
              <a:t>Top-down design process; we designate sub-groupings within an entity set that are distinctive from other entities in the set.</a:t>
            </a:r>
          </a:p>
          <a:p>
            <a:r>
              <a:rPr lang="en-US" altLang="en-US" dirty="0"/>
              <a:t>These sub-groupings become lower-level entity sets that have attributes or participate in relationships that do not apply to the higher-level entity set.</a:t>
            </a:r>
          </a:p>
          <a:p>
            <a:r>
              <a:rPr lang="en-US" altLang="en-US" dirty="0"/>
              <a:t>Depicted by a </a:t>
            </a:r>
            <a:r>
              <a:rPr lang="en-US" altLang="en-US" i="1" dirty="0"/>
              <a:t>triangle</a:t>
            </a:r>
            <a:r>
              <a:rPr lang="en-US" altLang="en-US" dirty="0"/>
              <a:t> component labeled ISA (e.g., </a:t>
            </a:r>
            <a:r>
              <a:rPr lang="en-US" altLang="en-US" i="1" dirty="0"/>
              <a:t>instructor</a:t>
            </a:r>
            <a:r>
              <a:rPr lang="en-US" altLang="en-US" dirty="0"/>
              <a:t> “is a” </a:t>
            </a:r>
            <a:r>
              <a:rPr lang="en-US" altLang="en-US" i="1" dirty="0"/>
              <a:t>person</a:t>
            </a:r>
            <a:r>
              <a:rPr lang="en-US" altLang="en-US" dirty="0"/>
              <a:t>).</a:t>
            </a:r>
          </a:p>
          <a:p>
            <a:r>
              <a:rPr lang="en-US" altLang="en-US" b="1" dirty="0">
                <a:solidFill>
                  <a:srgbClr val="002060"/>
                </a:solidFill>
              </a:rPr>
              <a:t>Attribute inheritance</a:t>
            </a:r>
            <a:r>
              <a:rPr lang="en-US" altLang="en-US" dirty="0">
                <a:solidFill>
                  <a:srgbClr val="002060"/>
                </a:solidFill>
              </a:rPr>
              <a:t> </a:t>
            </a:r>
            <a:r>
              <a:rPr lang="en-US" altLang="en-US" dirty="0"/>
              <a:t>– a lower-level entity set inherits all the attributes and relationship participation of the higher-level entity set to which it is linked.</a:t>
            </a:r>
          </a:p>
          <a:p>
            <a:endParaRPr lang="en-US" altLang="en-US" dirty="0"/>
          </a:p>
        </p:txBody>
      </p:sp>
    </p:spTree>
    <p:extLst>
      <p:ext uri="{BB962C8B-B14F-4D97-AF65-F5344CB8AC3E}">
        <p14:creationId xmlns:p14="http://schemas.microsoft.com/office/powerpoint/2010/main" val="24631550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Functions, Procedures, Triggers</a:t>
            </a:r>
            <a:endParaRPr kumimoji="0" lang="en-US" altLang="en-US" sz="16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2" name="TextBox 9">
            <a:extLst>
              <a:ext uri="{FF2B5EF4-FFF2-40B4-BE49-F238E27FC236}">
                <a16:creationId xmlns:a16="http://schemas.microsoft.com/office/drawing/2014/main" id="{2768902C-C69A-DDB9-D18B-D4A3560C7B5C}"/>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13</a:t>
            </a:fld>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COMS W4111_002_2023_1: Lecture 8: ER, Relational, SQL Final; Module II; NoSQL		© Donald F. Ferguson, 2023</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8341911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Summary</a:t>
            </a:r>
          </a:p>
        </p:txBody>
      </p:sp>
      <p:sp>
        <p:nvSpPr>
          <p:cNvPr id="3" name="TextBox 9">
            <a:extLst>
              <a:ext uri="{FF2B5EF4-FFF2-40B4-BE49-F238E27FC236}">
                <a16:creationId xmlns:a16="http://schemas.microsoft.com/office/drawing/2014/main" id="{77EB2032-D870-6D79-8C2B-849BF5780E9A}"/>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14</a:t>
            </a:fld>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COMS W4111_002_2023_1: Lecture 8: ER, Relational, SQL Final; Module II; NoSQL		© Donald F. Ferguson, 2023</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3454763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0DCFF97-65A7-CD75-1905-4D5FBB406E26}"/>
              </a:ext>
            </a:extLst>
          </p:cNvPr>
          <p:cNvSpPr>
            <a:spLocks noGrp="1"/>
          </p:cNvSpPr>
          <p:nvPr>
            <p:ph idx="1"/>
          </p:nvPr>
        </p:nvSpPr>
        <p:spPr/>
        <p:txBody>
          <a:bodyPr/>
          <a:lstStyle/>
          <a:p>
            <a:endParaRPr lang="en-US"/>
          </a:p>
        </p:txBody>
      </p:sp>
      <p:sp>
        <p:nvSpPr>
          <p:cNvPr id="3" name="Title 2">
            <a:extLst>
              <a:ext uri="{FF2B5EF4-FFF2-40B4-BE49-F238E27FC236}">
                <a16:creationId xmlns:a16="http://schemas.microsoft.com/office/drawing/2014/main" id="{9CBE4E35-481C-004F-83EA-FB03D0965A23}"/>
              </a:ext>
            </a:extLst>
          </p:cNvPr>
          <p:cNvSpPr>
            <a:spLocks noGrp="1"/>
          </p:cNvSpPr>
          <p:nvPr>
            <p:ph type="title"/>
          </p:nvPr>
        </p:nvSpPr>
        <p:spPr/>
        <p:txBody>
          <a:bodyPr/>
          <a:lstStyle/>
          <a:p>
            <a:r>
              <a:rPr lang="en-US" dirty="0"/>
              <a:t>Comparison</a:t>
            </a:r>
          </a:p>
        </p:txBody>
      </p:sp>
      <p:pic>
        <p:nvPicPr>
          <p:cNvPr id="4" name="Picture 3">
            <a:extLst>
              <a:ext uri="{FF2B5EF4-FFF2-40B4-BE49-F238E27FC236}">
                <a16:creationId xmlns:a16="http://schemas.microsoft.com/office/drawing/2014/main" id="{B72914F6-6AB2-F542-95BF-5A849838DBF9}"/>
              </a:ext>
            </a:extLst>
          </p:cNvPr>
          <p:cNvPicPr>
            <a:picLocks noChangeAspect="1"/>
          </p:cNvPicPr>
          <p:nvPr/>
        </p:nvPicPr>
        <p:blipFill>
          <a:blip r:embed="rId2"/>
          <a:stretch>
            <a:fillRect/>
          </a:stretch>
        </p:blipFill>
        <p:spPr>
          <a:xfrm>
            <a:off x="495024" y="514350"/>
            <a:ext cx="7353575" cy="4145370"/>
          </a:xfrm>
          <a:prstGeom prst="rect">
            <a:avLst/>
          </a:prstGeom>
        </p:spPr>
      </p:pic>
    </p:spTree>
    <p:extLst>
      <p:ext uri="{BB962C8B-B14F-4D97-AF65-F5344CB8AC3E}">
        <p14:creationId xmlns:p14="http://schemas.microsoft.com/office/powerpoint/2010/main" val="42351064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4CE90646-9D13-3443-B78D-C693705946CF}"/>
              </a:ext>
            </a:extLst>
          </p:cNvPr>
          <p:cNvSpPr>
            <a:spLocks noGrp="1"/>
          </p:cNvSpPr>
          <p:nvPr>
            <p:ph idx="1"/>
          </p:nvPr>
        </p:nvSpPr>
        <p:spPr>
          <a:xfrm>
            <a:off x="152400" y="514350"/>
            <a:ext cx="8839200" cy="4114800"/>
          </a:xfrm>
        </p:spPr>
        <p:txBody>
          <a:bodyPr/>
          <a:lstStyle/>
          <a:p>
            <a:pPr marL="0" indent="0">
              <a:buNone/>
            </a:pPr>
            <a:r>
              <a:rPr lang="en-US" sz="1400" dirty="0"/>
              <a:t>A </a:t>
            </a:r>
            <a:r>
              <a:rPr lang="en-US" sz="1400" i="1" dirty="0"/>
              <a:t>trigger</a:t>
            </a:r>
            <a:r>
              <a:rPr lang="en-US" sz="1400" dirty="0"/>
              <a:t> has capabilities like a procedure, except ...</a:t>
            </a:r>
          </a:p>
          <a:p>
            <a:pPr marL="685800" lvl="1"/>
            <a:r>
              <a:rPr lang="en-US" sz="1200" dirty="0"/>
              <a:t>You do not call it. The DB engine calls it before or after an INSERT, UPDATE, DELETE.</a:t>
            </a:r>
          </a:p>
          <a:p>
            <a:pPr marL="685800" lvl="1"/>
            <a:r>
              <a:rPr lang="en-US" sz="1200" dirty="0"/>
              <a:t>The inputs are the list of incoming new, modified rows.</a:t>
            </a:r>
          </a:p>
          <a:p>
            <a:pPr marL="685800" lvl="1"/>
            <a:r>
              <a:rPr lang="en-US" sz="1200" dirty="0"/>
              <a:t>The outputs are the modified versions of the new or modified rows.</a:t>
            </a:r>
          </a:p>
        </p:txBody>
      </p:sp>
      <p:sp>
        <p:nvSpPr>
          <p:cNvPr id="3" name="Title 2">
            <a:extLst>
              <a:ext uri="{FF2B5EF4-FFF2-40B4-BE49-F238E27FC236}">
                <a16:creationId xmlns:a16="http://schemas.microsoft.com/office/drawing/2014/main" id="{9CBE4E35-481C-004F-83EA-FB03D0965A23}"/>
              </a:ext>
            </a:extLst>
          </p:cNvPr>
          <p:cNvSpPr>
            <a:spLocks noGrp="1"/>
          </p:cNvSpPr>
          <p:nvPr>
            <p:ph type="title"/>
          </p:nvPr>
        </p:nvSpPr>
        <p:spPr/>
        <p:txBody>
          <a:bodyPr/>
          <a:lstStyle/>
          <a:p>
            <a:r>
              <a:rPr lang="en-US" dirty="0"/>
              <a:t>Comparison – Some Details</a:t>
            </a:r>
          </a:p>
        </p:txBody>
      </p:sp>
      <p:pic>
        <p:nvPicPr>
          <p:cNvPr id="2" name="Picture 1">
            <a:extLst>
              <a:ext uri="{FF2B5EF4-FFF2-40B4-BE49-F238E27FC236}">
                <a16:creationId xmlns:a16="http://schemas.microsoft.com/office/drawing/2014/main" id="{E76C8346-FE46-C742-8E1E-B8934F4F2768}"/>
              </a:ext>
            </a:extLst>
          </p:cNvPr>
          <p:cNvPicPr>
            <a:picLocks noChangeAspect="1"/>
          </p:cNvPicPr>
          <p:nvPr/>
        </p:nvPicPr>
        <p:blipFill>
          <a:blip r:embed="rId2"/>
          <a:stretch>
            <a:fillRect/>
          </a:stretch>
        </p:blipFill>
        <p:spPr>
          <a:xfrm>
            <a:off x="2057399" y="1518876"/>
            <a:ext cx="6781800" cy="3110274"/>
          </a:xfrm>
          <a:prstGeom prst="rect">
            <a:avLst/>
          </a:prstGeom>
        </p:spPr>
      </p:pic>
    </p:spTree>
    <p:extLst>
      <p:ext uri="{BB962C8B-B14F-4D97-AF65-F5344CB8AC3E}">
        <p14:creationId xmlns:p14="http://schemas.microsoft.com/office/powerpoint/2010/main" val="24919576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Triggers</a:t>
            </a:r>
          </a:p>
        </p:txBody>
      </p:sp>
      <p:sp>
        <p:nvSpPr>
          <p:cNvPr id="3" name="TextBox 9">
            <a:extLst>
              <a:ext uri="{FF2B5EF4-FFF2-40B4-BE49-F238E27FC236}">
                <a16:creationId xmlns:a16="http://schemas.microsoft.com/office/drawing/2014/main" id="{9589BCC8-9115-6590-F828-77906C288E47}"/>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17</a:t>
            </a:fld>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COMS W4111_002_2023_1: Lecture 8: ER, Relational, SQL Final; Module II; NoSQL		© Donald F. Ferguson, 2023</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6827623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1714" name="Rectangle 2"/>
          <p:cNvSpPr>
            <a:spLocks noGrp="1" noChangeArrowheads="1"/>
          </p:cNvSpPr>
          <p:nvPr>
            <p:ph type="title"/>
          </p:nvPr>
        </p:nvSpPr>
        <p:spPr/>
        <p:txBody>
          <a:bodyPr/>
          <a:lstStyle/>
          <a:p>
            <a:pPr>
              <a:defRPr/>
            </a:pPr>
            <a:r>
              <a:rPr lang="en-US" altLang="en-US" dirty="0">
                <a:effectLst>
                  <a:outerShdw blurRad="38100" dist="38100" dir="2700000" algn="tl">
                    <a:srgbClr val="C0C0C0"/>
                  </a:outerShdw>
                </a:effectLst>
              </a:rPr>
              <a:t>Triggers</a:t>
            </a:r>
          </a:p>
        </p:txBody>
      </p:sp>
      <p:sp>
        <p:nvSpPr>
          <p:cNvPr id="48131" name="Rectangle 3"/>
          <p:cNvSpPr>
            <a:spLocks noGrp="1" noChangeArrowheads="1"/>
          </p:cNvSpPr>
          <p:nvPr>
            <p:ph type="body" idx="1"/>
          </p:nvPr>
        </p:nvSpPr>
        <p:spPr>
          <a:xfrm>
            <a:off x="1719263" y="866775"/>
            <a:ext cx="5735761" cy="3625454"/>
          </a:xfrm>
        </p:spPr>
        <p:txBody>
          <a:bodyPr/>
          <a:lstStyle/>
          <a:p>
            <a:r>
              <a:rPr lang="en-US" altLang="en-US" dirty="0"/>
              <a:t>A </a:t>
            </a:r>
            <a:r>
              <a:rPr lang="en-US" altLang="en-US" b="1" dirty="0">
                <a:solidFill>
                  <a:srgbClr val="002060"/>
                </a:solidFill>
              </a:rPr>
              <a:t>trigger</a:t>
            </a:r>
            <a:r>
              <a:rPr lang="en-US" altLang="en-US" dirty="0"/>
              <a:t> is a statement that is executed automatically by the system as a side effect of a modification to the database.</a:t>
            </a:r>
          </a:p>
          <a:p>
            <a:r>
              <a:rPr lang="en-US" altLang="en-US" dirty="0"/>
              <a:t>To design a trigger mechanism, we must:</a:t>
            </a:r>
          </a:p>
          <a:p>
            <a:pPr lvl="1"/>
            <a:r>
              <a:rPr lang="en-US" altLang="en-US" dirty="0">
                <a:ea typeface="ＭＳ Ｐゴシック" panose="020B0600070205080204" pitchFamily="34" charset="-128"/>
              </a:rPr>
              <a:t>Specify the conditions under which the trigger is to be executed.</a:t>
            </a:r>
          </a:p>
          <a:p>
            <a:pPr lvl="1"/>
            <a:r>
              <a:rPr lang="en-US" altLang="en-US" dirty="0">
                <a:ea typeface="ＭＳ Ｐゴシック" panose="020B0600070205080204" pitchFamily="34" charset="-128"/>
              </a:rPr>
              <a:t>Specify the actions to be taken when the trigger executes.</a:t>
            </a:r>
          </a:p>
          <a:p>
            <a:r>
              <a:rPr lang="en-US" altLang="en-US" dirty="0"/>
              <a:t>Triggers introduced to SQL standard in SQL:1999, but supported even earlier using non-standard syntax by most databases.		</a:t>
            </a:r>
          </a:p>
          <a:p>
            <a:pPr lvl="1"/>
            <a:r>
              <a:rPr lang="en-US" altLang="en-US" dirty="0">
                <a:solidFill>
                  <a:srgbClr val="002060"/>
                </a:solidFill>
                <a:ea typeface="ＭＳ Ｐゴシック" panose="020B0600070205080204" pitchFamily="34" charset="-128"/>
              </a:rPr>
              <a:t>Syntax illustrated here may not work exactly on your database system; check the system manuals</a:t>
            </a:r>
          </a:p>
        </p:txBody>
      </p:sp>
    </p:spTree>
    <p:extLst>
      <p:ext uri="{BB962C8B-B14F-4D97-AF65-F5344CB8AC3E}">
        <p14:creationId xmlns:p14="http://schemas.microsoft.com/office/powerpoint/2010/main" val="29763802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8194" name="Rectangle 2"/>
          <p:cNvSpPr>
            <a:spLocks noGrp="1" noChangeArrowheads="1"/>
          </p:cNvSpPr>
          <p:nvPr>
            <p:ph type="title"/>
          </p:nvPr>
        </p:nvSpPr>
        <p:spPr/>
        <p:txBody>
          <a:bodyPr/>
          <a:lstStyle/>
          <a:p>
            <a:r>
              <a:rPr lang="en-US" altLang="en-US" dirty="0">
                <a:effectLst>
                  <a:outerShdw blurRad="38100" dist="38100" dir="2700000" algn="tl">
                    <a:srgbClr val="C0C0C0"/>
                  </a:outerShdw>
                </a:effectLst>
              </a:rPr>
              <a:t>Triggering Events and Actions in SQL</a:t>
            </a:r>
            <a:endParaRPr lang="en-US" altLang="en-US" sz="2400" dirty="0">
              <a:effectLst>
                <a:outerShdw blurRad="38100" dist="38100" dir="2700000" algn="tl">
                  <a:srgbClr val="C0C0C0"/>
                </a:outerShdw>
              </a:effectLst>
            </a:endParaRPr>
          </a:p>
        </p:txBody>
      </p:sp>
      <p:sp>
        <p:nvSpPr>
          <p:cNvPr id="7170" name="Rectangle 3"/>
          <p:cNvSpPr>
            <a:spLocks noGrp="1" noChangeArrowheads="1"/>
          </p:cNvSpPr>
          <p:nvPr>
            <p:ph idx="1"/>
          </p:nvPr>
        </p:nvSpPr>
        <p:spPr>
          <a:xfrm>
            <a:off x="1719264" y="820343"/>
            <a:ext cx="5789026" cy="3677840"/>
          </a:xfrm>
        </p:spPr>
        <p:txBody>
          <a:bodyPr vert="horz" wrap="square" lIns="68580" tIns="45720" rIns="91440" bIns="45720" numCol="1" anchor="t" anchorCtr="0" compatLnSpc="1">
            <a:prstTxWarp prst="textNoShape">
              <a:avLst/>
            </a:prstTxWarp>
          </a:bodyPr>
          <a:lstStyle/>
          <a:p>
            <a:pPr>
              <a:lnSpc>
                <a:spcPct val="90000"/>
              </a:lnSpc>
            </a:pPr>
            <a:r>
              <a:rPr lang="en-US" altLang="en-US" dirty="0"/>
              <a:t>Triggering event can be </a:t>
            </a:r>
            <a:r>
              <a:rPr lang="en-US" altLang="en-US" b="1" dirty="0"/>
              <a:t>insert</a:t>
            </a:r>
            <a:r>
              <a:rPr lang="en-US" altLang="en-US" dirty="0"/>
              <a:t>, </a:t>
            </a:r>
            <a:r>
              <a:rPr lang="en-US" altLang="en-US" b="1" dirty="0"/>
              <a:t>delete</a:t>
            </a:r>
            <a:r>
              <a:rPr lang="en-US" altLang="en-US" dirty="0"/>
              <a:t> or </a:t>
            </a:r>
            <a:r>
              <a:rPr lang="en-US" altLang="en-US" b="1" dirty="0"/>
              <a:t>update</a:t>
            </a:r>
          </a:p>
          <a:p>
            <a:pPr>
              <a:lnSpc>
                <a:spcPct val="90000"/>
              </a:lnSpc>
            </a:pPr>
            <a:r>
              <a:rPr lang="en-US" altLang="en-US" dirty="0"/>
              <a:t>Triggers on update can be restricted to specific attributes</a:t>
            </a:r>
          </a:p>
          <a:p>
            <a:pPr lvl="1">
              <a:lnSpc>
                <a:spcPct val="90000"/>
              </a:lnSpc>
            </a:pPr>
            <a:r>
              <a:rPr lang="en-US" altLang="en-US" dirty="0">
                <a:ea typeface="ＭＳ Ｐゴシック" panose="020B0600070205080204" pitchFamily="34" charset="-128"/>
              </a:rPr>
              <a:t>For example, </a:t>
            </a:r>
            <a:r>
              <a:rPr lang="en-US" altLang="en-US" b="1" dirty="0">
                <a:ea typeface="ＭＳ Ｐゴシック" panose="020B0600070205080204" pitchFamily="34" charset="-128"/>
              </a:rPr>
              <a:t> after update of </a:t>
            </a:r>
            <a:r>
              <a:rPr lang="en-US" altLang="en-US" i="1" dirty="0">
                <a:ea typeface="ＭＳ Ｐゴシック" panose="020B0600070205080204" pitchFamily="34" charset="-128"/>
              </a:rPr>
              <a:t>takes </a:t>
            </a:r>
            <a:r>
              <a:rPr lang="en-US" altLang="en-US" b="1" dirty="0">
                <a:ea typeface="ＭＳ Ｐゴシック" panose="020B0600070205080204" pitchFamily="34" charset="-128"/>
              </a:rPr>
              <a:t>on</a:t>
            </a:r>
            <a:r>
              <a:rPr lang="en-US" altLang="en-US" i="1" dirty="0">
                <a:ea typeface="ＭＳ Ｐゴシック" panose="020B0600070205080204" pitchFamily="34" charset="-128"/>
              </a:rPr>
              <a:t> grade</a:t>
            </a:r>
          </a:p>
          <a:p>
            <a:pPr>
              <a:lnSpc>
                <a:spcPct val="90000"/>
              </a:lnSpc>
            </a:pPr>
            <a:r>
              <a:rPr lang="en-US" altLang="en-US" dirty="0"/>
              <a:t>Values of attributes before and after an update can be referenced</a:t>
            </a:r>
          </a:p>
          <a:p>
            <a:pPr lvl="1">
              <a:lnSpc>
                <a:spcPct val="90000"/>
              </a:lnSpc>
            </a:pPr>
            <a:r>
              <a:rPr lang="en-US" altLang="en-US" b="1" dirty="0">
                <a:ea typeface="ＭＳ Ｐゴシック" panose="020B0600070205080204" pitchFamily="34" charset="-128"/>
              </a:rPr>
              <a:t>referencing old row as</a:t>
            </a:r>
            <a:r>
              <a:rPr lang="en-US" altLang="en-US" dirty="0">
                <a:ea typeface="ＭＳ Ｐゴシック" panose="020B0600070205080204" pitchFamily="34" charset="-128"/>
              </a:rPr>
              <a:t>   </a:t>
            </a:r>
            <a:r>
              <a:rPr lang="en-US" altLang="en-US" b="1" dirty="0">
                <a:ea typeface="ＭＳ Ｐゴシック" panose="020B0600070205080204" pitchFamily="34" charset="-128"/>
              </a:rPr>
              <a:t>: </a:t>
            </a:r>
            <a:r>
              <a:rPr lang="en-US" altLang="en-US" dirty="0">
                <a:ea typeface="ＭＳ Ｐゴシック" panose="020B0600070205080204" pitchFamily="34" charset="-128"/>
              </a:rPr>
              <a:t> for deletes and updates</a:t>
            </a:r>
          </a:p>
          <a:p>
            <a:pPr lvl="1">
              <a:lnSpc>
                <a:spcPct val="90000"/>
              </a:lnSpc>
            </a:pPr>
            <a:r>
              <a:rPr lang="en-US" altLang="en-US" b="1" dirty="0">
                <a:ea typeface="ＭＳ Ｐゴシック" panose="020B0600070205080204" pitchFamily="34" charset="-128"/>
              </a:rPr>
              <a:t>referencing new row as  : </a:t>
            </a:r>
            <a:r>
              <a:rPr lang="en-US" altLang="en-US" dirty="0">
                <a:ea typeface="ＭＳ Ｐゴシック" panose="020B0600070205080204" pitchFamily="34" charset="-128"/>
              </a:rPr>
              <a:t>for inserts and updates</a:t>
            </a:r>
            <a:endParaRPr lang="en-US" altLang="en-US" b="1" dirty="0">
              <a:ea typeface="ＭＳ Ｐゴシック" panose="020B0600070205080204" pitchFamily="34" charset="-128"/>
            </a:endParaRPr>
          </a:p>
          <a:p>
            <a:pPr>
              <a:lnSpc>
                <a:spcPct val="90000"/>
              </a:lnSpc>
            </a:pPr>
            <a:r>
              <a:rPr lang="en-US" altLang="en-US" dirty="0"/>
              <a:t>Triggers can be activated before an event, which can serve as extra constraints.  For example,  convert blank grades to null.</a:t>
            </a:r>
          </a:p>
          <a:p>
            <a:pPr>
              <a:lnSpc>
                <a:spcPct val="90000"/>
              </a:lnSpc>
              <a:buFont typeface="Monotype Sorts" charset="2"/>
              <a:buNone/>
            </a:pPr>
            <a:r>
              <a:rPr lang="en-US" altLang="en-US" sz="600" dirty="0"/>
              <a:t> </a:t>
            </a:r>
          </a:p>
          <a:p>
            <a:pPr>
              <a:lnSpc>
                <a:spcPct val="80000"/>
              </a:lnSpc>
              <a:buFont typeface="Monotype Sorts" charset="2"/>
              <a:buNone/>
            </a:pPr>
            <a:r>
              <a:rPr lang="en-US" altLang="en-US" b="1" dirty="0"/>
              <a:t>		create trigger </a:t>
            </a:r>
            <a:r>
              <a:rPr lang="en-US" altLang="en-US" i="1" dirty="0" err="1"/>
              <a:t>setnull_trigger</a:t>
            </a:r>
            <a:r>
              <a:rPr lang="en-US" altLang="en-US" i="1" dirty="0"/>
              <a:t> </a:t>
            </a:r>
            <a:r>
              <a:rPr lang="en-US" altLang="en-US" b="1" dirty="0"/>
              <a:t>before update of </a:t>
            </a:r>
            <a:r>
              <a:rPr lang="en-US" altLang="en-US" i="1" dirty="0"/>
              <a:t>takes</a:t>
            </a:r>
            <a:br>
              <a:rPr lang="en-US" altLang="en-US" i="1" dirty="0"/>
            </a:br>
            <a:r>
              <a:rPr lang="en-US" altLang="en-US" b="1" dirty="0"/>
              <a:t>	referencing new row as </a:t>
            </a:r>
            <a:r>
              <a:rPr lang="en-US" altLang="en-US" i="1" dirty="0" err="1"/>
              <a:t>nrow</a:t>
            </a:r>
            <a:br>
              <a:rPr lang="en-US" altLang="en-US" i="1" dirty="0"/>
            </a:br>
            <a:r>
              <a:rPr lang="en-US" altLang="en-US" b="1" dirty="0"/>
              <a:t>	for each row</a:t>
            </a:r>
            <a:br>
              <a:rPr lang="en-US" altLang="en-US" b="1" dirty="0"/>
            </a:br>
            <a:r>
              <a:rPr lang="en-US" altLang="en-US" b="1" dirty="0"/>
              <a:t>	      when (</a:t>
            </a:r>
            <a:r>
              <a:rPr lang="en-US" altLang="en-US" i="1" dirty="0" err="1"/>
              <a:t>nrow.grade</a:t>
            </a:r>
            <a:r>
              <a:rPr lang="en-US" altLang="en-US" dirty="0"/>
              <a:t> = </a:t>
            </a:r>
            <a:r>
              <a:rPr lang="en-US" altLang="ja-JP" dirty="0"/>
              <a:t>' ')</a:t>
            </a:r>
            <a:br>
              <a:rPr lang="en-US" altLang="ja-JP" dirty="0"/>
            </a:br>
            <a:r>
              <a:rPr lang="en-US" altLang="ja-JP" dirty="0"/>
              <a:t>               </a:t>
            </a:r>
            <a:r>
              <a:rPr lang="en-US" altLang="ja-JP" b="1" dirty="0"/>
              <a:t>begin atomic</a:t>
            </a:r>
            <a:br>
              <a:rPr lang="en-US" altLang="ja-JP" i="1" dirty="0"/>
            </a:br>
            <a:r>
              <a:rPr lang="en-US" altLang="ja-JP" b="1" dirty="0"/>
              <a:t>	          set </a:t>
            </a:r>
            <a:r>
              <a:rPr lang="en-US" altLang="ja-JP" i="1" dirty="0" err="1"/>
              <a:t>nrow.grade</a:t>
            </a:r>
            <a:r>
              <a:rPr lang="en-US" altLang="ja-JP" i="1" dirty="0"/>
              <a:t> </a:t>
            </a:r>
            <a:r>
              <a:rPr lang="en-US" altLang="ja-JP" dirty="0"/>
              <a:t>= </a:t>
            </a:r>
            <a:r>
              <a:rPr lang="en-US" altLang="ja-JP" b="1" dirty="0"/>
              <a:t>null;</a:t>
            </a:r>
            <a:br>
              <a:rPr lang="en-US" altLang="ja-JP" b="1" dirty="0"/>
            </a:br>
            <a:r>
              <a:rPr lang="en-US" altLang="ja-JP" b="1" dirty="0"/>
              <a:t>         end;</a:t>
            </a:r>
          </a:p>
          <a:p>
            <a:pPr indent="-274320"/>
            <a:endParaRPr lang="en-US" altLang="en-US" dirty="0"/>
          </a:p>
        </p:txBody>
      </p:sp>
    </p:spTree>
    <p:extLst>
      <p:ext uri="{BB962C8B-B14F-4D97-AF65-F5344CB8AC3E}">
        <p14:creationId xmlns:p14="http://schemas.microsoft.com/office/powerpoint/2010/main" val="2746791837"/>
      </p:ext>
    </p:extLst>
  </p:cSld>
  <p:clrMapOvr>
    <a:masterClrMapping/>
  </p:clrMapOvr>
  <p:transition spd="slow"/>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Contents</a:t>
            </a:r>
            <a:endParaRPr lang="en-US" altLang="en-US" sz="1600" i="1" dirty="0">
              <a:solidFill>
                <a:schemeClr val="bg1"/>
              </a:solidFill>
            </a:endParaRPr>
          </a:p>
        </p:txBody>
      </p:sp>
      <p:sp>
        <p:nvSpPr>
          <p:cNvPr id="8" name="TextBox 9"/>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2</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W4111_002_2023_3: Lecture 8: ER, Relational, SQL Final; Module II; NoSQL		© Donald F. Ferguson, 2023</a:t>
            </a:r>
            <a:endParaRPr lang="en-US" altLang="en-US" sz="800" i="1" dirty="0">
              <a:solidFill>
                <a:schemeClr val="bg1"/>
              </a:solidFill>
            </a:endParaRPr>
          </a:p>
        </p:txBody>
      </p:sp>
    </p:spTree>
    <p:extLst>
      <p:ext uri="{BB962C8B-B14F-4D97-AF65-F5344CB8AC3E}">
        <p14:creationId xmlns:p14="http://schemas.microsoft.com/office/powerpoint/2010/main" val="10312118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a:xfrm>
            <a:off x="1799035" y="88106"/>
            <a:ext cx="6057900" cy="457200"/>
          </a:xfrm>
        </p:spPr>
        <p:txBody>
          <a:bodyPr/>
          <a:lstStyle/>
          <a:p>
            <a:r>
              <a:rPr lang="en-US" altLang="en-US">
                <a:effectLst/>
              </a:rPr>
              <a:t>Trigger to Maintain credits_earned value</a:t>
            </a:r>
          </a:p>
        </p:txBody>
      </p:sp>
      <p:sp>
        <p:nvSpPr>
          <p:cNvPr id="50179" name="Rectangle 3"/>
          <p:cNvSpPr>
            <a:spLocks noGrp="1" noChangeArrowheads="1"/>
          </p:cNvSpPr>
          <p:nvPr>
            <p:ph type="body" idx="1"/>
          </p:nvPr>
        </p:nvSpPr>
        <p:spPr>
          <a:xfrm>
            <a:off x="1728926" y="820342"/>
            <a:ext cx="5992278" cy="3677840"/>
          </a:xfrm>
        </p:spPr>
        <p:txBody>
          <a:bodyPr/>
          <a:lstStyle/>
          <a:p>
            <a:r>
              <a:rPr lang="en-US" altLang="en-US" b="1" dirty="0"/>
              <a:t>create trigger </a:t>
            </a:r>
            <a:r>
              <a:rPr lang="en-US" altLang="en-US" i="1" dirty="0" err="1"/>
              <a:t>credits_earned</a:t>
            </a:r>
            <a:r>
              <a:rPr lang="en-US" altLang="en-US" i="1" dirty="0"/>
              <a:t> </a:t>
            </a:r>
            <a:r>
              <a:rPr lang="en-US" altLang="en-US" b="1" dirty="0"/>
              <a:t>after update of </a:t>
            </a:r>
            <a:r>
              <a:rPr lang="en-US" altLang="en-US" i="1" dirty="0"/>
              <a:t>takes </a:t>
            </a:r>
            <a:r>
              <a:rPr lang="en-US" altLang="en-US" b="1" dirty="0"/>
              <a:t>on </a:t>
            </a:r>
            <a:r>
              <a:rPr lang="en-US" altLang="en-US" dirty="0"/>
              <a:t>(</a:t>
            </a:r>
            <a:r>
              <a:rPr lang="en-US" altLang="en-US" i="1" dirty="0"/>
              <a:t>grade</a:t>
            </a:r>
            <a:r>
              <a:rPr lang="en-US" altLang="en-US" dirty="0"/>
              <a:t>)</a:t>
            </a:r>
            <a:br>
              <a:rPr lang="en-US" altLang="en-US" dirty="0"/>
            </a:br>
            <a:r>
              <a:rPr lang="en-US" altLang="en-US" b="1" dirty="0"/>
              <a:t>referencing new row as </a:t>
            </a:r>
            <a:r>
              <a:rPr lang="en-US" altLang="en-US" i="1" dirty="0" err="1"/>
              <a:t>nrow</a:t>
            </a:r>
            <a:br>
              <a:rPr lang="en-US" altLang="en-US" i="1" dirty="0"/>
            </a:br>
            <a:r>
              <a:rPr lang="en-US" altLang="en-US" b="1" dirty="0"/>
              <a:t>referencing old row as </a:t>
            </a:r>
            <a:r>
              <a:rPr lang="en-US" altLang="en-US" i="1" dirty="0" err="1"/>
              <a:t>orow</a:t>
            </a:r>
            <a:br>
              <a:rPr lang="en-US" altLang="en-US" i="1" dirty="0"/>
            </a:br>
            <a:r>
              <a:rPr lang="en-US" altLang="en-US" b="1" dirty="0"/>
              <a:t>for each row</a:t>
            </a:r>
            <a:br>
              <a:rPr lang="en-US" altLang="en-US" b="1" dirty="0"/>
            </a:br>
            <a:r>
              <a:rPr lang="en-US" altLang="en-US" b="1" dirty="0"/>
              <a:t>when </a:t>
            </a:r>
            <a:r>
              <a:rPr lang="en-US" altLang="en-US" i="1" dirty="0" err="1"/>
              <a:t>nrow.grade</a:t>
            </a:r>
            <a:r>
              <a:rPr lang="en-US" altLang="en-US" i="1" dirty="0"/>
              <a:t> </a:t>
            </a:r>
            <a:r>
              <a:rPr lang="en-US" altLang="en-US" dirty="0"/>
              <a:t>&lt;&gt; 'F' </a:t>
            </a:r>
            <a:r>
              <a:rPr lang="en-US" altLang="en-US" b="1" dirty="0"/>
              <a:t>and </a:t>
            </a:r>
            <a:r>
              <a:rPr lang="en-US" altLang="en-US" i="1" dirty="0" err="1"/>
              <a:t>nrow.grade</a:t>
            </a:r>
            <a:r>
              <a:rPr lang="en-US" altLang="en-US" i="1" dirty="0"/>
              <a:t> </a:t>
            </a:r>
            <a:r>
              <a:rPr lang="en-US" altLang="en-US" b="1" dirty="0"/>
              <a:t>is not null</a:t>
            </a:r>
            <a:br>
              <a:rPr lang="en-US" altLang="en-US" b="1" dirty="0"/>
            </a:br>
            <a:r>
              <a:rPr lang="en-US" altLang="en-US" b="1" dirty="0"/>
              <a:t>    and </a:t>
            </a:r>
            <a:r>
              <a:rPr lang="en-US" altLang="en-US" dirty="0"/>
              <a:t>(</a:t>
            </a:r>
            <a:r>
              <a:rPr lang="en-US" altLang="en-US" i="1" dirty="0" err="1"/>
              <a:t>orow.grade</a:t>
            </a:r>
            <a:r>
              <a:rPr lang="en-US" altLang="en-US" i="1" dirty="0"/>
              <a:t> </a:t>
            </a:r>
            <a:r>
              <a:rPr lang="en-US" altLang="en-US" dirty="0"/>
              <a:t>= 'F' </a:t>
            </a:r>
            <a:r>
              <a:rPr lang="en-US" altLang="en-US" b="1" dirty="0"/>
              <a:t>or </a:t>
            </a:r>
            <a:r>
              <a:rPr lang="en-US" altLang="en-US" i="1" dirty="0" err="1"/>
              <a:t>orow.grade</a:t>
            </a:r>
            <a:r>
              <a:rPr lang="en-US" altLang="en-US" i="1" dirty="0"/>
              <a:t> </a:t>
            </a:r>
            <a:r>
              <a:rPr lang="en-US" altLang="en-US" b="1" dirty="0"/>
              <a:t>is null</a:t>
            </a:r>
            <a:r>
              <a:rPr lang="en-US" altLang="en-US" dirty="0"/>
              <a:t>)</a:t>
            </a:r>
            <a:br>
              <a:rPr lang="en-US" altLang="en-US" dirty="0"/>
            </a:br>
            <a:r>
              <a:rPr lang="en-US" altLang="en-US" b="1" dirty="0"/>
              <a:t>begin atomic</a:t>
            </a:r>
            <a:br>
              <a:rPr lang="en-US" altLang="en-US" b="1" dirty="0"/>
            </a:br>
            <a:r>
              <a:rPr lang="en-US" altLang="en-US" b="1" dirty="0"/>
              <a:t>     update </a:t>
            </a:r>
            <a:r>
              <a:rPr lang="en-US" altLang="en-US" i="1" dirty="0"/>
              <a:t>student</a:t>
            </a:r>
            <a:br>
              <a:rPr lang="en-US" altLang="en-US" i="1" dirty="0"/>
            </a:br>
            <a:r>
              <a:rPr lang="en-US" altLang="en-US" i="1" dirty="0"/>
              <a:t>     </a:t>
            </a:r>
            <a:r>
              <a:rPr lang="en-US" altLang="en-US" b="1" dirty="0"/>
              <a:t>set </a:t>
            </a:r>
            <a:r>
              <a:rPr lang="en-US" altLang="en-US" i="1" dirty="0" err="1"/>
              <a:t>tot_cred</a:t>
            </a:r>
            <a:r>
              <a:rPr lang="en-US" altLang="en-US" dirty="0"/>
              <a:t>= </a:t>
            </a:r>
            <a:r>
              <a:rPr lang="en-US" altLang="en-US" i="1" dirty="0" err="1"/>
              <a:t>tot_cred</a:t>
            </a:r>
            <a:r>
              <a:rPr lang="en-US" altLang="en-US" i="1" dirty="0"/>
              <a:t> </a:t>
            </a:r>
            <a:r>
              <a:rPr lang="en-US" altLang="en-US" dirty="0"/>
              <a:t>+ </a:t>
            </a:r>
            <a:br>
              <a:rPr lang="en-US" altLang="en-US" dirty="0"/>
            </a:br>
            <a:r>
              <a:rPr lang="en-US" altLang="en-US" dirty="0"/>
              <a:t>           (</a:t>
            </a:r>
            <a:r>
              <a:rPr lang="en-US" altLang="en-US" b="1" dirty="0"/>
              <a:t>select </a:t>
            </a:r>
            <a:r>
              <a:rPr lang="en-US" altLang="en-US" i="1" dirty="0"/>
              <a:t>credits</a:t>
            </a:r>
            <a:br>
              <a:rPr lang="en-US" altLang="en-US" i="1" dirty="0"/>
            </a:br>
            <a:r>
              <a:rPr lang="en-US" altLang="en-US" i="1" dirty="0"/>
              <a:t>            </a:t>
            </a:r>
            <a:r>
              <a:rPr lang="en-US" altLang="en-US" b="1" dirty="0"/>
              <a:t>from </a:t>
            </a:r>
            <a:r>
              <a:rPr lang="en-US" altLang="en-US" i="1" dirty="0"/>
              <a:t>course</a:t>
            </a:r>
            <a:br>
              <a:rPr lang="en-US" altLang="en-US" i="1" dirty="0"/>
            </a:br>
            <a:r>
              <a:rPr lang="en-US" altLang="en-US" i="1" dirty="0"/>
              <a:t>            </a:t>
            </a:r>
            <a:r>
              <a:rPr lang="en-US" altLang="en-US" b="1" dirty="0"/>
              <a:t>where </a:t>
            </a:r>
            <a:r>
              <a:rPr lang="en-US" altLang="en-US" i="1" dirty="0" err="1"/>
              <a:t>course</a:t>
            </a:r>
            <a:r>
              <a:rPr lang="en-US" altLang="en-US" dirty="0" err="1"/>
              <a:t>.</a:t>
            </a:r>
            <a:r>
              <a:rPr lang="en-US" altLang="en-US" i="1" dirty="0" err="1"/>
              <a:t>course_id</a:t>
            </a:r>
            <a:r>
              <a:rPr lang="en-US" altLang="en-US" dirty="0"/>
              <a:t>= </a:t>
            </a:r>
            <a:r>
              <a:rPr lang="en-US" altLang="en-US" i="1" dirty="0" err="1"/>
              <a:t>nrow.course_id</a:t>
            </a:r>
            <a:r>
              <a:rPr lang="en-US" altLang="en-US" dirty="0"/>
              <a:t>)</a:t>
            </a:r>
            <a:br>
              <a:rPr lang="en-US" altLang="en-US" dirty="0"/>
            </a:br>
            <a:r>
              <a:rPr lang="en-US" altLang="en-US" dirty="0"/>
              <a:t>     </a:t>
            </a:r>
            <a:r>
              <a:rPr lang="en-US" altLang="en-US" b="1" dirty="0"/>
              <a:t>where </a:t>
            </a:r>
            <a:r>
              <a:rPr lang="en-US" altLang="en-US" i="1" dirty="0"/>
              <a:t>student.id </a:t>
            </a:r>
            <a:r>
              <a:rPr lang="en-US" altLang="en-US" dirty="0"/>
              <a:t>= </a:t>
            </a:r>
            <a:r>
              <a:rPr lang="en-US" altLang="en-US" i="1" dirty="0"/>
              <a:t>nrow.id</a:t>
            </a:r>
            <a:r>
              <a:rPr lang="en-US" altLang="en-US" dirty="0"/>
              <a:t>;</a:t>
            </a:r>
            <a:br>
              <a:rPr lang="en-US" altLang="en-US" dirty="0"/>
            </a:br>
            <a:r>
              <a:rPr lang="en-US" altLang="en-US" b="1" dirty="0"/>
              <a:t>end</a:t>
            </a:r>
            <a:r>
              <a:rPr lang="en-US" altLang="en-US" dirty="0"/>
              <a:t>;</a:t>
            </a:r>
          </a:p>
        </p:txBody>
      </p:sp>
    </p:spTree>
    <p:extLst>
      <p:ext uri="{BB962C8B-B14F-4D97-AF65-F5344CB8AC3E}">
        <p14:creationId xmlns:p14="http://schemas.microsoft.com/office/powerpoint/2010/main" val="39038273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906"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Statement Level Triggers</a:t>
            </a:r>
          </a:p>
        </p:txBody>
      </p:sp>
      <p:sp>
        <p:nvSpPr>
          <p:cNvPr id="51203" name="Rectangle 3"/>
          <p:cNvSpPr>
            <a:spLocks noGrp="1" noChangeArrowheads="1"/>
          </p:cNvSpPr>
          <p:nvPr>
            <p:ph type="body" idx="1"/>
          </p:nvPr>
        </p:nvSpPr>
        <p:spPr>
          <a:xfrm>
            <a:off x="1719263" y="895350"/>
            <a:ext cx="5769052" cy="3677841"/>
          </a:xfrm>
        </p:spPr>
        <p:txBody>
          <a:bodyPr/>
          <a:lstStyle/>
          <a:p>
            <a:r>
              <a:rPr lang="en-US" altLang="en-US" dirty="0"/>
              <a:t>Instead of executing a separate action for each affected row, a single action can be executed for all rows affected by a transaction</a:t>
            </a:r>
          </a:p>
          <a:p>
            <a:pPr lvl="1"/>
            <a:r>
              <a:rPr lang="en-US" altLang="en-US" dirty="0">
                <a:ea typeface="ＭＳ Ｐゴシック" panose="020B0600070205080204" pitchFamily="34" charset="-128"/>
              </a:rPr>
              <a:t>Use     </a:t>
            </a:r>
            <a:r>
              <a:rPr lang="en-US" altLang="en-US" b="1" dirty="0">
                <a:ea typeface="ＭＳ Ｐゴシック" panose="020B0600070205080204" pitchFamily="34" charset="-128"/>
              </a:rPr>
              <a:t>for each statement      </a:t>
            </a:r>
            <a:r>
              <a:rPr lang="en-US" altLang="en-US" dirty="0">
                <a:ea typeface="ＭＳ Ｐゴシック" panose="020B0600070205080204" pitchFamily="34" charset="-128"/>
              </a:rPr>
              <a:t>instead of    </a:t>
            </a:r>
            <a:r>
              <a:rPr lang="en-US" altLang="en-US" b="1" dirty="0">
                <a:ea typeface="ＭＳ Ｐゴシック" panose="020B0600070205080204" pitchFamily="34" charset="-128"/>
              </a:rPr>
              <a:t>for each row</a:t>
            </a:r>
          </a:p>
          <a:p>
            <a:pPr lvl="1"/>
            <a:r>
              <a:rPr lang="en-US" altLang="en-US" dirty="0">
                <a:ea typeface="ＭＳ Ｐゴシック" panose="020B0600070205080204" pitchFamily="34" charset="-128"/>
              </a:rPr>
              <a:t>Use     </a:t>
            </a:r>
            <a:r>
              <a:rPr lang="en-US" altLang="en-US" b="1" dirty="0">
                <a:ea typeface="ＭＳ Ｐゴシック" panose="020B0600070205080204" pitchFamily="34" charset="-128"/>
              </a:rPr>
              <a:t>referencing old table</a:t>
            </a:r>
            <a:r>
              <a:rPr lang="en-US" altLang="en-US" dirty="0">
                <a:ea typeface="ＭＳ Ｐゴシック" panose="020B0600070205080204" pitchFamily="34" charset="-128"/>
              </a:rPr>
              <a:t>   or   </a:t>
            </a:r>
            <a:r>
              <a:rPr lang="en-US" altLang="en-US" b="1" dirty="0">
                <a:ea typeface="ＭＳ Ｐゴシック" panose="020B0600070205080204" pitchFamily="34" charset="-128"/>
              </a:rPr>
              <a:t>referencing new table</a:t>
            </a:r>
            <a:r>
              <a:rPr lang="en-US" altLang="en-US" dirty="0">
                <a:ea typeface="ＭＳ Ｐゴシック" panose="020B0600070205080204" pitchFamily="34" charset="-128"/>
              </a:rPr>
              <a:t>   to refer to temporary tables  (called </a:t>
            </a:r>
            <a:r>
              <a:rPr lang="en-US" altLang="en-US" b="1" i="1" dirty="0">
                <a:solidFill>
                  <a:srgbClr val="002060"/>
                </a:solidFill>
                <a:ea typeface="ＭＳ Ｐゴシック" panose="020B0600070205080204" pitchFamily="34" charset="-128"/>
              </a:rPr>
              <a:t>transition tables</a:t>
            </a:r>
            <a:r>
              <a:rPr lang="en-US" altLang="en-US" dirty="0">
                <a:ea typeface="ＭＳ Ｐゴシック" panose="020B0600070205080204" pitchFamily="34" charset="-128"/>
              </a:rPr>
              <a:t>) containing the affected rows</a:t>
            </a:r>
          </a:p>
          <a:p>
            <a:pPr lvl="1"/>
            <a:r>
              <a:rPr lang="en-US" altLang="en-US" dirty="0">
                <a:ea typeface="ＭＳ Ｐゴシック" panose="020B0600070205080204" pitchFamily="34" charset="-128"/>
              </a:rPr>
              <a:t>Can be more efficient when dealing with SQL statements that update a large number of rows</a:t>
            </a:r>
          </a:p>
          <a:p>
            <a:endParaRPr lang="en-US" altLang="en-US" dirty="0"/>
          </a:p>
        </p:txBody>
      </p:sp>
    </p:spTree>
    <p:extLst>
      <p:ext uri="{BB962C8B-B14F-4D97-AF65-F5344CB8AC3E}">
        <p14:creationId xmlns:p14="http://schemas.microsoft.com/office/powerpoint/2010/main" val="6894461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4002"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When Not To Use Triggers</a:t>
            </a:r>
          </a:p>
        </p:txBody>
      </p:sp>
      <p:sp>
        <p:nvSpPr>
          <p:cNvPr id="52227" name="Rectangle 3"/>
          <p:cNvSpPr>
            <a:spLocks noGrp="1" noChangeArrowheads="1"/>
          </p:cNvSpPr>
          <p:nvPr>
            <p:ph type="body" idx="1"/>
          </p:nvPr>
        </p:nvSpPr>
        <p:spPr>
          <a:xfrm>
            <a:off x="1719263" y="859813"/>
            <a:ext cx="5729102" cy="3428102"/>
          </a:xfrm>
        </p:spPr>
        <p:txBody>
          <a:bodyPr/>
          <a:lstStyle/>
          <a:p>
            <a:r>
              <a:rPr lang="en-US" altLang="en-US" dirty="0"/>
              <a:t>Triggers were used earlier for tasks such as </a:t>
            </a:r>
          </a:p>
          <a:p>
            <a:pPr lvl="1"/>
            <a:r>
              <a:rPr lang="en-US" altLang="en-US" dirty="0">
                <a:ea typeface="ＭＳ Ｐゴシック" panose="020B0600070205080204" pitchFamily="34" charset="-128"/>
              </a:rPr>
              <a:t>Maintaining summary data (e.g., total salary of each department)</a:t>
            </a:r>
          </a:p>
          <a:p>
            <a:pPr lvl="1"/>
            <a:r>
              <a:rPr lang="en-US" altLang="en-US" dirty="0">
                <a:ea typeface="ＭＳ Ｐゴシック" panose="020B0600070205080204" pitchFamily="34" charset="-128"/>
              </a:rPr>
              <a:t>Replicating databases by recording changes to special relations (called </a:t>
            </a:r>
            <a:r>
              <a:rPr lang="en-US" altLang="en-US" b="1" dirty="0">
                <a:solidFill>
                  <a:srgbClr val="002060"/>
                </a:solidFill>
                <a:ea typeface="ＭＳ Ｐゴシック" panose="020B0600070205080204" pitchFamily="34" charset="-128"/>
              </a:rPr>
              <a:t>change</a:t>
            </a:r>
            <a:r>
              <a:rPr lang="en-US" altLang="en-US" dirty="0">
                <a:ea typeface="ＭＳ Ｐゴシック" panose="020B0600070205080204" pitchFamily="34" charset="-128"/>
              </a:rPr>
              <a:t> or </a:t>
            </a:r>
            <a:r>
              <a:rPr lang="en-US" altLang="en-US" b="1" dirty="0">
                <a:solidFill>
                  <a:srgbClr val="002060"/>
                </a:solidFill>
                <a:ea typeface="ＭＳ Ｐゴシック" panose="020B0600070205080204" pitchFamily="34" charset="-128"/>
              </a:rPr>
              <a:t>delta</a:t>
            </a:r>
            <a:r>
              <a:rPr lang="en-US" altLang="en-US" dirty="0">
                <a:ea typeface="ＭＳ Ｐゴシック" panose="020B0600070205080204" pitchFamily="34" charset="-128"/>
              </a:rPr>
              <a:t> relations) and having a separate process that applies the changes over to a replica </a:t>
            </a:r>
          </a:p>
          <a:p>
            <a:r>
              <a:rPr lang="en-US" altLang="en-US" dirty="0"/>
              <a:t>There are better ways of doing these now:</a:t>
            </a:r>
          </a:p>
          <a:p>
            <a:pPr lvl="1"/>
            <a:r>
              <a:rPr lang="en-US" altLang="en-US" dirty="0">
                <a:ea typeface="ＭＳ Ｐゴシック" panose="020B0600070205080204" pitchFamily="34" charset="-128"/>
              </a:rPr>
              <a:t>Databases today provide built in materialized view facilities to maintain summary data</a:t>
            </a:r>
          </a:p>
          <a:p>
            <a:pPr lvl="1"/>
            <a:r>
              <a:rPr lang="en-US" altLang="en-US" dirty="0">
                <a:ea typeface="ＭＳ Ｐゴシック" panose="020B0600070205080204" pitchFamily="34" charset="-128"/>
              </a:rPr>
              <a:t>Databases provide built-in support for replication</a:t>
            </a:r>
          </a:p>
          <a:p>
            <a:r>
              <a:rPr lang="en-US" altLang="en-US" dirty="0"/>
              <a:t>Encapsulation facilities can be used instead of triggers in many cases</a:t>
            </a:r>
          </a:p>
          <a:p>
            <a:pPr lvl="1"/>
            <a:r>
              <a:rPr lang="en-US" altLang="en-US" dirty="0">
                <a:ea typeface="ＭＳ Ｐゴシック" panose="020B0600070205080204" pitchFamily="34" charset="-128"/>
              </a:rPr>
              <a:t>Define methods to update fields</a:t>
            </a:r>
          </a:p>
          <a:p>
            <a:pPr lvl="1"/>
            <a:r>
              <a:rPr lang="en-US" altLang="en-US" dirty="0">
                <a:ea typeface="ＭＳ Ｐゴシック" panose="020B0600070205080204" pitchFamily="34" charset="-128"/>
              </a:rPr>
              <a:t>Carry out actions as part of the update methods instead of </a:t>
            </a:r>
            <a:br>
              <a:rPr lang="en-US" altLang="en-US" dirty="0">
                <a:ea typeface="ＭＳ Ｐゴシック" panose="020B0600070205080204" pitchFamily="34" charset="-128"/>
              </a:rPr>
            </a:br>
            <a:r>
              <a:rPr lang="en-US" altLang="en-US" dirty="0">
                <a:ea typeface="ＭＳ Ｐゴシック" panose="020B0600070205080204" pitchFamily="34" charset="-128"/>
              </a:rPr>
              <a:t>through a trigger </a:t>
            </a:r>
          </a:p>
        </p:txBody>
      </p:sp>
    </p:spTree>
    <p:extLst>
      <p:ext uri="{BB962C8B-B14F-4D97-AF65-F5344CB8AC3E}">
        <p14:creationId xmlns:p14="http://schemas.microsoft.com/office/powerpoint/2010/main" val="10301173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4002"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When Not To Use Triggers (Cont.)</a:t>
            </a:r>
          </a:p>
        </p:txBody>
      </p:sp>
      <p:sp>
        <p:nvSpPr>
          <p:cNvPr id="53251" name="Rectangle 3"/>
          <p:cNvSpPr>
            <a:spLocks noGrp="1" noChangeArrowheads="1"/>
          </p:cNvSpPr>
          <p:nvPr>
            <p:ph type="body" idx="1"/>
          </p:nvPr>
        </p:nvSpPr>
        <p:spPr>
          <a:xfrm>
            <a:off x="1719263" y="885825"/>
            <a:ext cx="5695811" cy="3967163"/>
          </a:xfrm>
        </p:spPr>
        <p:txBody>
          <a:bodyPr/>
          <a:lstStyle/>
          <a:p>
            <a:pPr>
              <a:lnSpc>
                <a:spcPct val="80000"/>
              </a:lnSpc>
            </a:pPr>
            <a:r>
              <a:rPr lang="en-US" altLang="en-US" dirty="0"/>
              <a:t>Risk of unintended execution of triggers, for example, when</a:t>
            </a:r>
          </a:p>
          <a:p>
            <a:pPr lvl="1">
              <a:lnSpc>
                <a:spcPct val="80000"/>
              </a:lnSpc>
            </a:pPr>
            <a:r>
              <a:rPr lang="en-US" altLang="en-US" dirty="0">
                <a:ea typeface="ＭＳ Ｐゴシック" panose="020B0600070205080204" pitchFamily="34" charset="-128"/>
              </a:rPr>
              <a:t>Loading data from a backup copy</a:t>
            </a:r>
          </a:p>
          <a:p>
            <a:pPr lvl="1">
              <a:lnSpc>
                <a:spcPct val="80000"/>
              </a:lnSpc>
            </a:pPr>
            <a:r>
              <a:rPr lang="en-US" altLang="en-US" dirty="0">
                <a:ea typeface="ＭＳ Ｐゴシック" panose="020B0600070205080204" pitchFamily="34" charset="-128"/>
              </a:rPr>
              <a:t>Replicating updates at a remote site</a:t>
            </a:r>
          </a:p>
          <a:p>
            <a:pPr lvl="1">
              <a:lnSpc>
                <a:spcPct val="80000"/>
              </a:lnSpc>
            </a:pPr>
            <a:r>
              <a:rPr lang="en-US" altLang="en-US" dirty="0">
                <a:ea typeface="ＭＳ Ｐゴシック" panose="020B0600070205080204" pitchFamily="34" charset="-128"/>
              </a:rPr>
              <a:t>Trigger execution can be disabled before such actions.</a:t>
            </a:r>
          </a:p>
          <a:p>
            <a:pPr>
              <a:lnSpc>
                <a:spcPct val="80000"/>
              </a:lnSpc>
            </a:pPr>
            <a:r>
              <a:rPr lang="en-US" altLang="en-US" dirty="0"/>
              <a:t>Other risks with triggers:</a:t>
            </a:r>
          </a:p>
          <a:p>
            <a:pPr lvl="1">
              <a:lnSpc>
                <a:spcPct val="80000"/>
              </a:lnSpc>
            </a:pPr>
            <a:r>
              <a:rPr lang="en-US" altLang="en-US" dirty="0">
                <a:ea typeface="ＭＳ Ｐゴシック" panose="020B0600070205080204" pitchFamily="34" charset="-128"/>
              </a:rPr>
              <a:t>Error leading to failure of critical transactions that set off the trigger</a:t>
            </a:r>
          </a:p>
          <a:p>
            <a:pPr lvl="1">
              <a:lnSpc>
                <a:spcPct val="80000"/>
              </a:lnSpc>
            </a:pPr>
            <a:r>
              <a:rPr lang="en-US" altLang="en-US" dirty="0">
                <a:ea typeface="ＭＳ Ｐゴシック" panose="020B0600070205080204" pitchFamily="34" charset="-128"/>
              </a:rPr>
              <a:t>Cascading execution</a:t>
            </a:r>
          </a:p>
        </p:txBody>
      </p:sp>
    </p:spTree>
    <p:extLst>
      <p:ext uri="{BB962C8B-B14F-4D97-AF65-F5344CB8AC3E}">
        <p14:creationId xmlns:p14="http://schemas.microsoft.com/office/powerpoint/2010/main" val="37460301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Security</a:t>
            </a:r>
            <a:endParaRPr kumimoji="0" lang="en-US" altLang="en-US" sz="16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3" name="TextBox 9">
            <a:extLst>
              <a:ext uri="{FF2B5EF4-FFF2-40B4-BE49-F238E27FC236}">
                <a16:creationId xmlns:a16="http://schemas.microsoft.com/office/drawing/2014/main" id="{1092DA53-F6BA-D4DA-4462-98A68F04079C}"/>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24</a:t>
            </a:fld>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COMS W4111_002_2023_1: Lecture 8: ER, Relational, SQL Final; Module II; NoSQL		© Donald F. Ferguson, 2023</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8449831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2704E00-485C-E84A-B5CA-5C202A5D0CFC}"/>
              </a:ext>
            </a:extLst>
          </p:cNvPr>
          <p:cNvSpPr>
            <a:spLocks noGrp="1"/>
          </p:cNvSpPr>
          <p:nvPr>
            <p:ph idx="1"/>
          </p:nvPr>
        </p:nvSpPr>
        <p:spPr/>
        <p:txBody>
          <a:bodyPr/>
          <a:lstStyle/>
          <a:p>
            <a:r>
              <a:rPr lang="en-US" sz="1400" dirty="0"/>
              <a:t>Definitions:</a:t>
            </a:r>
          </a:p>
          <a:p>
            <a:pPr lvl="1"/>
            <a:r>
              <a:rPr lang="en-US" sz="1200" dirty="0"/>
              <a:t>“A (digital) identity is information on an entity used by computer systems to represent an external agent. That agent may be a person, organization, application, or device.”</a:t>
            </a:r>
          </a:p>
          <a:p>
            <a:pPr lvl="1"/>
            <a:r>
              <a:rPr lang="en-US" sz="1200" dirty="0"/>
              <a:t>“Authentication is the act of proving an assertion, such as the identity of a computer system user. In contrast with identification, the act of indicating a person or thing's identity, authentication is the process of verifying that identity.”</a:t>
            </a:r>
          </a:p>
          <a:p>
            <a:pPr lvl="1"/>
            <a:r>
              <a:rPr lang="en-US" sz="1200" dirty="0"/>
              <a:t>“Authorization is the function of specifying access rights/privileges to resources, ... More formally, "to authorize" is to define an access policy. ... During operation, the system uses the access control rules to decide whether access requests from (authenticated) consumers shall be approved (granted) or disapproved.</a:t>
            </a:r>
          </a:p>
          <a:p>
            <a:pPr lvl="1"/>
            <a:r>
              <a:rPr lang="en-US" sz="1200" dirty="0"/>
              <a:t>“Within an organization, roles are created for various job functions. The permissions to perform certain operations are assigned to specific roles. Members or staff (or other system users) are assigned particular roles, and through those role assignments acquire the permissions needed to perform particular system functions.”</a:t>
            </a:r>
          </a:p>
          <a:p>
            <a:pPr lvl="1"/>
            <a:r>
              <a:rPr lang="en-US" sz="1200" dirty="0"/>
              <a:t>“In computing, privilege is defined as the delegation of authority to perform security-relevant functions on a computer system. A privilege allows a user to perform an action with security consequences. Examples of various privileges include the ability to create a new user, install software, or change kernel functions.”</a:t>
            </a:r>
            <a:br>
              <a:rPr lang="en-US" sz="1200" dirty="0"/>
            </a:br>
            <a:endParaRPr lang="en-US" sz="1200" dirty="0"/>
          </a:p>
          <a:p>
            <a:r>
              <a:rPr lang="en-US" sz="1400" dirty="0"/>
              <a:t>SQL and relational database management systems implementing security by:</a:t>
            </a:r>
          </a:p>
          <a:p>
            <a:pPr lvl="1"/>
            <a:r>
              <a:rPr lang="en-US" sz="1200" dirty="0"/>
              <a:t>Creating identities and authentication policies.</a:t>
            </a:r>
          </a:p>
          <a:p>
            <a:pPr lvl="1"/>
            <a:r>
              <a:rPr lang="en-US" sz="1200" dirty="0"/>
              <a:t>Creating roles and assigning identities to roles.</a:t>
            </a:r>
          </a:p>
          <a:p>
            <a:pPr lvl="1"/>
            <a:r>
              <a:rPr lang="en-US" sz="1200" dirty="0"/>
              <a:t>Granting and revoking privileges to/from roles and identities.</a:t>
            </a:r>
          </a:p>
        </p:txBody>
      </p:sp>
      <p:sp>
        <p:nvSpPr>
          <p:cNvPr id="3" name="Title 2">
            <a:extLst>
              <a:ext uri="{FF2B5EF4-FFF2-40B4-BE49-F238E27FC236}">
                <a16:creationId xmlns:a16="http://schemas.microsoft.com/office/drawing/2014/main" id="{1DD93837-6BB1-9441-AA79-D509CBD6CB3C}"/>
              </a:ext>
            </a:extLst>
          </p:cNvPr>
          <p:cNvSpPr>
            <a:spLocks noGrp="1"/>
          </p:cNvSpPr>
          <p:nvPr>
            <p:ph type="title"/>
          </p:nvPr>
        </p:nvSpPr>
        <p:spPr/>
        <p:txBody>
          <a:bodyPr/>
          <a:lstStyle/>
          <a:p>
            <a:r>
              <a:rPr lang="en-US" dirty="0"/>
              <a:t>Security Concepts (Terms from Wikipedia)</a:t>
            </a:r>
          </a:p>
        </p:txBody>
      </p:sp>
    </p:spTree>
    <p:extLst>
      <p:ext uri="{BB962C8B-B14F-4D97-AF65-F5344CB8AC3E}">
        <p14:creationId xmlns:p14="http://schemas.microsoft.com/office/powerpoint/2010/main" val="29010846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794" name="Rectangle 2"/>
          <p:cNvSpPr>
            <a:spLocks noGrp="1" noChangeArrowheads="1"/>
          </p:cNvSpPr>
          <p:nvPr>
            <p:ph type="title"/>
          </p:nvPr>
        </p:nvSpPr>
        <p:spPr/>
        <p:txBody>
          <a:bodyPr/>
          <a:lstStyle/>
          <a:p>
            <a:r>
              <a:rPr lang="en-US" dirty="0"/>
              <a:t>Authorization</a:t>
            </a:r>
            <a:endParaRPr lang="en-US" altLang="en-US" dirty="0">
              <a:effectLst>
                <a:outerShdw blurRad="38100" dist="38100" dir="2700000" algn="tl">
                  <a:srgbClr val="C0C0C0"/>
                </a:outerShdw>
              </a:effectLst>
            </a:endParaRPr>
          </a:p>
        </p:txBody>
      </p:sp>
      <p:sp>
        <p:nvSpPr>
          <p:cNvPr id="72707" name="Rectangle 3"/>
          <p:cNvSpPr>
            <a:spLocks noGrp="1" noChangeArrowheads="1"/>
          </p:cNvSpPr>
          <p:nvPr>
            <p:ph type="body" idx="1"/>
          </p:nvPr>
        </p:nvSpPr>
        <p:spPr>
          <a:xfrm>
            <a:off x="1719263" y="820342"/>
            <a:ext cx="5709127" cy="3568779"/>
          </a:xfrm>
        </p:spPr>
        <p:txBody>
          <a:bodyPr/>
          <a:lstStyle/>
          <a:p>
            <a:r>
              <a:rPr lang="en-US" altLang="en-US" dirty="0"/>
              <a:t>We may assign a user several forms of authorizations on parts of the database.</a:t>
            </a:r>
          </a:p>
          <a:p>
            <a:pPr lvl="1">
              <a:lnSpc>
                <a:spcPct val="160000"/>
              </a:lnSpc>
            </a:pPr>
            <a:r>
              <a:rPr lang="en-US" altLang="en-US" b="1" dirty="0"/>
              <a:t>Read</a:t>
            </a:r>
            <a:r>
              <a:rPr lang="en-US" altLang="en-US" b="1" dirty="0">
                <a:solidFill>
                  <a:schemeClr val="tx2"/>
                </a:solidFill>
              </a:rPr>
              <a:t> </a:t>
            </a:r>
            <a:r>
              <a:rPr lang="en-US" altLang="en-US" dirty="0"/>
              <a:t>- allows reading, but not modification of data.</a:t>
            </a:r>
          </a:p>
          <a:p>
            <a:pPr lvl="1"/>
            <a:r>
              <a:rPr lang="en-US" altLang="en-US" b="1" dirty="0"/>
              <a:t>Insert</a:t>
            </a:r>
            <a:r>
              <a:rPr lang="en-US" altLang="en-US" b="1" dirty="0">
                <a:solidFill>
                  <a:schemeClr val="tx2"/>
                </a:solidFill>
              </a:rPr>
              <a:t> </a:t>
            </a:r>
            <a:r>
              <a:rPr lang="en-US" altLang="en-US" dirty="0"/>
              <a:t>- allows insertion of new data, but not modification of existing data.</a:t>
            </a:r>
          </a:p>
          <a:p>
            <a:pPr lvl="1"/>
            <a:r>
              <a:rPr lang="en-US" altLang="en-US" b="1" dirty="0"/>
              <a:t>Update</a:t>
            </a:r>
            <a:r>
              <a:rPr lang="en-US" altLang="en-US" b="1" dirty="0">
                <a:solidFill>
                  <a:schemeClr val="tx2"/>
                </a:solidFill>
              </a:rPr>
              <a:t> </a:t>
            </a:r>
            <a:r>
              <a:rPr lang="en-US" altLang="en-US" dirty="0"/>
              <a:t>- allows modification, but not deletion of data.</a:t>
            </a:r>
          </a:p>
          <a:p>
            <a:pPr lvl="1"/>
            <a:r>
              <a:rPr lang="en-US" altLang="en-US" b="1" dirty="0"/>
              <a:t>Delete</a:t>
            </a:r>
            <a:r>
              <a:rPr lang="en-US" altLang="en-US" b="1" dirty="0">
                <a:solidFill>
                  <a:schemeClr val="tx2"/>
                </a:solidFill>
              </a:rPr>
              <a:t> </a:t>
            </a:r>
            <a:r>
              <a:rPr lang="en-US" altLang="en-US" dirty="0"/>
              <a:t>- allows deletion of data.</a:t>
            </a:r>
          </a:p>
          <a:p>
            <a:r>
              <a:rPr lang="en-US" altLang="en-US" dirty="0"/>
              <a:t>Each of these types of authorizations is called a </a:t>
            </a:r>
            <a:r>
              <a:rPr lang="en-US" altLang="en-US" b="1" dirty="0">
                <a:solidFill>
                  <a:srgbClr val="002060"/>
                </a:solidFill>
              </a:rPr>
              <a:t>privilege</a:t>
            </a:r>
            <a:r>
              <a:rPr lang="en-US" altLang="en-US" dirty="0"/>
              <a:t>. We may authorize the user all, none, or a combination of these types of privileges on specified parts of a database, such as a relation or a view.</a:t>
            </a:r>
          </a:p>
          <a:p>
            <a:endParaRPr lang="en-US" altLang="en-US" sz="1500" dirty="0"/>
          </a:p>
        </p:txBody>
      </p:sp>
    </p:spTree>
    <p:extLst>
      <p:ext uri="{BB962C8B-B14F-4D97-AF65-F5344CB8AC3E}">
        <p14:creationId xmlns:p14="http://schemas.microsoft.com/office/powerpoint/2010/main" val="315352300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794" name="Rectangle 2"/>
          <p:cNvSpPr>
            <a:spLocks noGrp="1" noChangeArrowheads="1"/>
          </p:cNvSpPr>
          <p:nvPr>
            <p:ph type="title"/>
          </p:nvPr>
        </p:nvSpPr>
        <p:spPr/>
        <p:txBody>
          <a:bodyPr/>
          <a:lstStyle/>
          <a:p>
            <a:r>
              <a:rPr lang="en-US" dirty="0"/>
              <a:t>Authorization (Cont.)</a:t>
            </a:r>
            <a:endParaRPr lang="en-US" altLang="en-US" dirty="0">
              <a:effectLst>
                <a:outerShdw blurRad="38100" dist="38100" dir="2700000" algn="tl">
                  <a:srgbClr val="C0C0C0"/>
                </a:outerShdw>
              </a:effectLst>
            </a:endParaRPr>
          </a:p>
        </p:txBody>
      </p:sp>
      <p:sp>
        <p:nvSpPr>
          <p:cNvPr id="72707" name="Rectangle 3"/>
          <p:cNvSpPr>
            <a:spLocks noGrp="1" noChangeArrowheads="1"/>
          </p:cNvSpPr>
          <p:nvPr>
            <p:ph type="body" idx="1"/>
          </p:nvPr>
        </p:nvSpPr>
        <p:spPr>
          <a:xfrm>
            <a:off x="1719263" y="820342"/>
            <a:ext cx="5692834" cy="2105739"/>
          </a:xfrm>
        </p:spPr>
        <p:txBody>
          <a:bodyPr/>
          <a:lstStyle/>
          <a:p>
            <a:r>
              <a:rPr lang="en-US" altLang="en-US" dirty="0"/>
              <a:t>Forms of authorization to modify the database schema</a:t>
            </a:r>
          </a:p>
          <a:p>
            <a:pPr lvl="1"/>
            <a:r>
              <a:rPr lang="en-US" altLang="en-US" b="1" dirty="0">
                <a:solidFill>
                  <a:srgbClr val="002060"/>
                </a:solidFill>
              </a:rPr>
              <a:t>Index</a:t>
            </a:r>
            <a:r>
              <a:rPr lang="en-US" altLang="en-US" b="1" dirty="0">
                <a:solidFill>
                  <a:schemeClr val="tx2"/>
                </a:solidFill>
              </a:rPr>
              <a:t> </a:t>
            </a:r>
            <a:r>
              <a:rPr lang="en-US" altLang="en-US" dirty="0"/>
              <a:t>- allows creation and deletion of indices.</a:t>
            </a:r>
          </a:p>
          <a:p>
            <a:pPr lvl="1"/>
            <a:r>
              <a:rPr lang="en-US" altLang="en-US" b="1" dirty="0">
                <a:solidFill>
                  <a:srgbClr val="002060"/>
                </a:solidFill>
              </a:rPr>
              <a:t>Resources</a:t>
            </a:r>
            <a:r>
              <a:rPr lang="en-US" altLang="en-US" b="1" dirty="0">
                <a:solidFill>
                  <a:schemeClr val="tx2"/>
                </a:solidFill>
              </a:rPr>
              <a:t> </a:t>
            </a:r>
            <a:r>
              <a:rPr lang="en-US" altLang="en-US" dirty="0"/>
              <a:t>- allows creation of new relations.</a:t>
            </a:r>
          </a:p>
          <a:p>
            <a:pPr lvl="1"/>
            <a:r>
              <a:rPr lang="en-US" altLang="en-US" b="1" dirty="0">
                <a:solidFill>
                  <a:srgbClr val="002060"/>
                </a:solidFill>
              </a:rPr>
              <a:t>Alteration</a:t>
            </a:r>
            <a:r>
              <a:rPr lang="en-US" altLang="en-US" b="1" dirty="0">
                <a:solidFill>
                  <a:schemeClr val="tx2"/>
                </a:solidFill>
              </a:rPr>
              <a:t> </a:t>
            </a:r>
            <a:r>
              <a:rPr lang="en-US" altLang="en-US" dirty="0"/>
              <a:t>- allows addition or deletion of attributes in a relation.</a:t>
            </a:r>
          </a:p>
          <a:p>
            <a:pPr lvl="1"/>
            <a:r>
              <a:rPr lang="en-US" altLang="en-US" b="1" dirty="0">
                <a:solidFill>
                  <a:srgbClr val="002060"/>
                </a:solidFill>
              </a:rPr>
              <a:t>Drop</a:t>
            </a:r>
            <a:r>
              <a:rPr lang="en-US" altLang="en-US" b="1" dirty="0">
                <a:solidFill>
                  <a:schemeClr val="tx2"/>
                </a:solidFill>
              </a:rPr>
              <a:t> </a:t>
            </a:r>
            <a:r>
              <a:rPr lang="en-US" altLang="en-US" dirty="0"/>
              <a:t>- allows deletion of relations.</a:t>
            </a:r>
          </a:p>
          <a:p>
            <a:endParaRPr lang="en-US" altLang="en-US" sz="1500" dirty="0"/>
          </a:p>
        </p:txBody>
      </p:sp>
    </p:spTree>
    <p:extLst>
      <p:ext uri="{BB962C8B-B14F-4D97-AF65-F5344CB8AC3E}">
        <p14:creationId xmlns:p14="http://schemas.microsoft.com/office/powerpoint/2010/main" val="40481173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794" name="Rectangle 2"/>
          <p:cNvSpPr>
            <a:spLocks noGrp="1" noChangeArrowheads="1"/>
          </p:cNvSpPr>
          <p:nvPr>
            <p:ph type="title"/>
          </p:nvPr>
        </p:nvSpPr>
        <p:spPr/>
        <p:txBody>
          <a:bodyPr/>
          <a:lstStyle/>
          <a:p>
            <a:r>
              <a:rPr lang="en-US" dirty="0"/>
              <a:t>Authorization Specification in SQL</a:t>
            </a:r>
            <a:endParaRPr lang="en-US" altLang="en-US" dirty="0">
              <a:effectLst>
                <a:outerShdw blurRad="38100" dist="38100" dir="2700000" algn="tl">
                  <a:srgbClr val="C0C0C0"/>
                </a:outerShdw>
              </a:effectLst>
            </a:endParaRPr>
          </a:p>
        </p:txBody>
      </p:sp>
      <p:sp>
        <p:nvSpPr>
          <p:cNvPr id="72707" name="Rectangle 3"/>
          <p:cNvSpPr>
            <a:spLocks noGrp="1" noChangeArrowheads="1"/>
          </p:cNvSpPr>
          <p:nvPr>
            <p:ph type="body" idx="1"/>
          </p:nvPr>
        </p:nvSpPr>
        <p:spPr>
          <a:xfrm>
            <a:off x="1719263" y="829486"/>
            <a:ext cx="5709127" cy="3677840"/>
          </a:xfrm>
        </p:spPr>
        <p:txBody>
          <a:bodyPr/>
          <a:lstStyle/>
          <a:p>
            <a:r>
              <a:rPr lang="en-US" altLang="en-US" dirty="0"/>
              <a:t>The </a:t>
            </a:r>
            <a:r>
              <a:rPr lang="en-US" altLang="en-US" b="1" dirty="0">
                <a:solidFill>
                  <a:srgbClr val="002060"/>
                </a:solidFill>
              </a:rPr>
              <a:t>grant</a:t>
            </a:r>
            <a:r>
              <a:rPr lang="en-US" altLang="en-US" dirty="0"/>
              <a:t> statement is used to confer authorization</a:t>
            </a:r>
          </a:p>
          <a:p>
            <a:pPr>
              <a:buFont typeface="Monotype Sorts" charset="2"/>
              <a:buNone/>
            </a:pPr>
            <a:r>
              <a:rPr lang="en-US" altLang="en-US" dirty="0"/>
              <a:t>	   </a:t>
            </a:r>
            <a:r>
              <a:rPr lang="en-US" altLang="en-US" b="1" dirty="0"/>
              <a:t>grant</a:t>
            </a:r>
            <a:r>
              <a:rPr lang="en-US" altLang="en-US" dirty="0"/>
              <a:t> &lt;privilege list&gt; </a:t>
            </a:r>
            <a:r>
              <a:rPr lang="en-US" altLang="en-US" b="1" dirty="0"/>
              <a:t>on </a:t>
            </a:r>
            <a:r>
              <a:rPr lang="en-US" altLang="en-US" dirty="0"/>
              <a:t>&lt;relation or view &gt; </a:t>
            </a:r>
            <a:r>
              <a:rPr lang="en-US" altLang="en-US" b="1" dirty="0"/>
              <a:t>to</a:t>
            </a:r>
            <a:r>
              <a:rPr lang="en-US" altLang="en-US" dirty="0"/>
              <a:t> &lt;user list&gt;</a:t>
            </a:r>
          </a:p>
          <a:p>
            <a:r>
              <a:rPr lang="en-US" altLang="en-US" dirty="0"/>
              <a:t>&lt;user list&gt; is:</a:t>
            </a:r>
          </a:p>
          <a:p>
            <a:pPr lvl="1"/>
            <a:r>
              <a:rPr lang="en-US" altLang="en-US" dirty="0"/>
              <a:t>a user-id</a:t>
            </a:r>
          </a:p>
          <a:p>
            <a:pPr lvl="1"/>
            <a:r>
              <a:rPr lang="en-US" altLang="en-US" b="1" dirty="0"/>
              <a:t>public</a:t>
            </a:r>
            <a:r>
              <a:rPr lang="en-US" altLang="en-US" dirty="0"/>
              <a:t>, which allows all valid users the privilege granted</a:t>
            </a:r>
          </a:p>
          <a:p>
            <a:pPr lvl="1"/>
            <a:r>
              <a:rPr lang="en-US" altLang="en-US" dirty="0"/>
              <a:t>A role (more on this later)</a:t>
            </a:r>
          </a:p>
          <a:p>
            <a:r>
              <a:rPr lang="en-US" altLang="en-US" dirty="0"/>
              <a:t>Example:</a:t>
            </a:r>
          </a:p>
          <a:p>
            <a:pPr lvl="1"/>
            <a:r>
              <a:rPr lang="en-US" altLang="en-US" b="1" dirty="0"/>
              <a:t>grant</a:t>
            </a:r>
            <a:r>
              <a:rPr lang="en-US" altLang="en-US" dirty="0"/>
              <a:t>  </a:t>
            </a:r>
            <a:r>
              <a:rPr lang="en-US" altLang="en-US" b="1" dirty="0"/>
              <a:t>select on  </a:t>
            </a:r>
            <a:r>
              <a:rPr lang="en-US" altLang="en-US" i="1" dirty="0"/>
              <a:t>department</a:t>
            </a:r>
            <a:r>
              <a:rPr lang="en-US" altLang="en-US" b="1" dirty="0"/>
              <a:t> to</a:t>
            </a:r>
            <a:r>
              <a:rPr lang="en-US" altLang="en-US" dirty="0"/>
              <a:t> </a:t>
            </a:r>
            <a:r>
              <a:rPr lang="en-US" altLang="en-US" dirty="0" err="1"/>
              <a:t>Amit</a:t>
            </a:r>
            <a:r>
              <a:rPr lang="en-US" altLang="en-US" dirty="0"/>
              <a:t>,  Satoshi</a:t>
            </a:r>
          </a:p>
          <a:p>
            <a:r>
              <a:rPr lang="en-US" altLang="en-US" dirty="0"/>
              <a:t>Granting a privilege on a view does not imply granting any privileges on the underlying relations.</a:t>
            </a:r>
          </a:p>
          <a:p>
            <a:r>
              <a:rPr lang="en-US" altLang="en-US" dirty="0"/>
              <a:t>The grantor of the privilege must already hold the privilege on the specified item (or be the database administrator).</a:t>
            </a:r>
          </a:p>
        </p:txBody>
      </p:sp>
    </p:spTree>
    <p:extLst>
      <p:ext uri="{BB962C8B-B14F-4D97-AF65-F5344CB8AC3E}">
        <p14:creationId xmlns:p14="http://schemas.microsoft.com/office/powerpoint/2010/main" val="29877796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794" name="Rectangle 2"/>
          <p:cNvSpPr>
            <a:spLocks noGrp="1" noChangeArrowheads="1"/>
          </p:cNvSpPr>
          <p:nvPr>
            <p:ph type="title"/>
          </p:nvPr>
        </p:nvSpPr>
        <p:spPr/>
        <p:txBody>
          <a:bodyPr/>
          <a:lstStyle/>
          <a:p>
            <a:r>
              <a:rPr lang="en-US" dirty="0"/>
              <a:t>Privileges in SQL</a:t>
            </a:r>
            <a:endParaRPr lang="en-US" altLang="en-US" dirty="0">
              <a:effectLst>
                <a:outerShdw blurRad="38100" dist="38100" dir="2700000" algn="tl">
                  <a:srgbClr val="C0C0C0"/>
                </a:outerShdw>
              </a:effectLst>
            </a:endParaRPr>
          </a:p>
        </p:txBody>
      </p:sp>
      <p:sp>
        <p:nvSpPr>
          <p:cNvPr id="72707" name="Rectangle 3"/>
          <p:cNvSpPr>
            <a:spLocks noGrp="1" noChangeArrowheads="1"/>
          </p:cNvSpPr>
          <p:nvPr>
            <p:ph type="body" idx="1"/>
          </p:nvPr>
        </p:nvSpPr>
        <p:spPr>
          <a:xfrm>
            <a:off x="1719263" y="820342"/>
            <a:ext cx="5495354" cy="3677840"/>
          </a:xfrm>
        </p:spPr>
        <p:txBody>
          <a:bodyPr/>
          <a:lstStyle/>
          <a:p>
            <a:r>
              <a:rPr lang="en-US" altLang="en-US" b="1" dirty="0">
                <a:solidFill>
                  <a:srgbClr val="002060"/>
                </a:solidFill>
              </a:rPr>
              <a:t>select</a:t>
            </a:r>
            <a:r>
              <a:rPr lang="en-US" altLang="en-US" dirty="0"/>
              <a:t>: allows read access to relation, or the ability to query using the view</a:t>
            </a:r>
          </a:p>
          <a:p>
            <a:pPr lvl="1"/>
            <a:r>
              <a:rPr lang="en-US" altLang="en-US" dirty="0"/>
              <a:t>Example: grant users </a:t>
            </a:r>
            <a:r>
              <a:rPr lang="en-US" altLang="en-US" i="1" dirty="0"/>
              <a:t>U</a:t>
            </a:r>
            <a:r>
              <a:rPr lang="en-US" altLang="en-US" baseline="-25000" dirty="0"/>
              <a:t>1</a:t>
            </a:r>
            <a:r>
              <a:rPr lang="en-US" altLang="en-US" dirty="0"/>
              <a:t>, </a:t>
            </a:r>
            <a:r>
              <a:rPr lang="en-US" altLang="en-US" i="1" dirty="0"/>
              <a:t>U</a:t>
            </a:r>
            <a:r>
              <a:rPr lang="en-US" altLang="en-US" baseline="-25000" dirty="0"/>
              <a:t>2</a:t>
            </a:r>
            <a:r>
              <a:rPr lang="en-US" altLang="en-US" dirty="0"/>
              <a:t>, and </a:t>
            </a:r>
            <a:r>
              <a:rPr lang="en-US" altLang="en-US" i="1" dirty="0"/>
              <a:t>U</a:t>
            </a:r>
            <a:r>
              <a:rPr lang="en-US" altLang="en-US" baseline="-25000" dirty="0"/>
              <a:t>3</a:t>
            </a:r>
            <a:r>
              <a:rPr lang="en-US" altLang="en-US" dirty="0"/>
              <a:t> </a:t>
            </a:r>
            <a:r>
              <a:rPr lang="en-US" altLang="en-US" b="1" dirty="0"/>
              <a:t>select</a:t>
            </a:r>
            <a:r>
              <a:rPr lang="en-US" altLang="en-US" dirty="0"/>
              <a:t> authorization on the </a:t>
            </a:r>
            <a:r>
              <a:rPr lang="en-US" altLang="en-US" i="1" dirty="0"/>
              <a:t>instructor </a:t>
            </a:r>
            <a:r>
              <a:rPr lang="en-US" altLang="en-US" dirty="0"/>
              <a:t>relation:</a:t>
            </a:r>
          </a:p>
          <a:p>
            <a:pPr>
              <a:buFont typeface="Monotype Sorts" charset="2"/>
              <a:buNone/>
            </a:pPr>
            <a:r>
              <a:rPr lang="en-US" altLang="en-US" dirty="0"/>
              <a:t>			</a:t>
            </a:r>
            <a:r>
              <a:rPr lang="en-US" altLang="en-US" b="1" dirty="0"/>
              <a:t>grant select on </a:t>
            </a:r>
            <a:r>
              <a:rPr lang="en-US" altLang="en-US" i="1" dirty="0"/>
              <a:t>instructor </a:t>
            </a:r>
            <a:r>
              <a:rPr lang="en-US" altLang="en-US" b="1" dirty="0"/>
              <a:t>to </a:t>
            </a:r>
            <a:r>
              <a:rPr lang="en-US" altLang="en-US" i="1" dirty="0"/>
              <a:t>U</a:t>
            </a:r>
            <a:r>
              <a:rPr lang="en-US" altLang="en-US" baseline="-25000" dirty="0"/>
              <a:t>1</a:t>
            </a:r>
            <a:r>
              <a:rPr lang="en-US" altLang="en-US" i="1" dirty="0"/>
              <a:t>, U</a:t>
            </a:r>
            <a:r>
              <a:rPr lang="en-US" altLang="en-US" baseline="-25000" dirty="0"/>
              <a:t>2</a:t>
            </a:r>
            <a:r>
              <a:rPr lang="en-US" altLang="en-US" i="1" dirty="0"/>
              <a:t>, U</a:t>
            </a:r>
            <a:r>
              <a:rPr lang="en-US" altLang="en-US" baseline="-25000" dirty="0"/>
              <a:t>3</a:t>
            </a:r>
            <a:endParaRPr lang="en-US" altLang="en-US" dirty="0"/>
          </a:p>
          <a:p>
            <a:r>
              <a:rPr lang="en-US" altLang="en-US" b="1" dirty="0">
                <a:solidFill>
                  <a:srgbClr val="002060"/>
                </a:solidFill>
              </a:rPr>
              <a:t>insert</a:t>
            </a:r>
            <a:r>
              <a:rPr lang="en-US" altLang="en-US" dirty="0"/>
              <a:t>: the ability to insert tuples</a:t>
            </a:r>
          </a:p>
          <a:p>
            <a:r>
              <a:rPr lang="en-US" altLang="en-US" b="1" dirty="0">
                <a:solidFill>
                  <a:srgbClr val="002060"/>
                </a:solidFill>
              </a:rPr>
              <a:t>update</a:t>
            </a:r>
            <a:r>
              <a:rPr lang="en-US" altLang="en-US" dirty="0"/>
              <a:t>: the ability  to update using the SQL update statement</a:t>
            </a:r>
          </a:p>
          <a:p>
            <a:r>
              <a:rPr lang="en-US" altLang="en-US" b="1" dirty="0">
                <a:solidFill>
                  <a:srgbClr val="002060"/>
                </a:solidFill>
              </a:rPr>
              <a:t>delete</a:t>
            </a:r>
            <a:r>
              <a:rPr lang="en-US" altLang="en-US" dirty="0"/>
              <a:t>: the ability to delete tuples.</a:t>
            </a:r>
          </a:p>
          <a:p>
            <a:r>
              <a:rPr lang="en-US" altLang="en-US" b="1" dirty="0">
                <a:solidFill>
                  <a:srgbClr val="002060"/>
                </a:solidFill>
              </a:rPr>
              <a:t>all privileges</a:t>
            </a:r>
            <a:r>
              <a:rPr lang="en-US" altLang="en-US" dirty="0"/>
              <a:t>: used as a short form for all the allowable privileges</a:t>
            </a:r>
          </a:p>
        </p:txBody>
      </p:sp>
    </p:spTree>
    <p:extLst>
      <p:ext uri="{BB962C8B-B14F-4D97-AF65-F5344CB8AC3E}">
        <p14:creationId xmlns:p14="http://schemas.microsoft.com/office/powerpoint/2010/main" val="9769068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Codd’s Rules Discussion</a:t>
            </a:r>
            <a:endParaRPr kumimoji="0" lang="en-US" altLang="en-US" sz="16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8" name="TextBox 9"/>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3</a:t>
            </a:fld>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COMS W4111_002_2023_1: Lecture 8: ER, Relational, SQL Final; Module II; NoSQL		© Donald F. Ferguson, 2023</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84881751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794" name="Rectangle 2"/>
          <p:cNvSpPr>
            <a:spLocks noGrp="1" noChangeArrowheads="1"/>
          </p:cNvSpPr>
          <p:nvPr>
            <p:ph type="title"/>
          </p:nvPr>
        </p:nvSpPr>
        <p:spPr/>
        <p:txBody>
          <a:bodyPr/>
          <a:lstStyle/>
          <a:p>
            <a:r>
              <a:rPr lang="en-US" dirty="0"/>
              <a:t>Revoking Authorization in SQL</a:t>
            </a:r>
            <a:endParaRPr lang="en-US" altLang="en-US" dirty="0">
              <a:effectLst>
                <a:outerShdw blurRad="38100" dist="38100" dir="2700000" algn="tl">
                  <a:srgbClr val="C0C0C0"/>
                </a:outerShdw>
              </a:effectLst>
            </a:endParaRPr>
          </a:p>
        </p:txBody>
      </p:sp>
      <p:sp>
        <p:nvSpPr>
          <p:cNvPr id="72707" name="Rectangle 3"/>
          <p:cNvSpPr>
            <a:spLocks noGrp="1" noChangeArrowheads="1"/>
          </p:cNvSpPr>
          <p:nvPr>
            <p:ph type="body" idx="1"/>
          </p:nvPr>
        </p:nvSpPr>
        <p:spPr>
          <a:xfrm>
            <a:off x="1719263" y="856918"/>
            <a:ext cx="5669090" cy="3677840"/>
          </a:xfrm>
        </p:spPr>
        <p:txBody>
          <a:bodyPr/>
          <a:lstStyle/>
          <a:p>
            <a:r>
              <a:rPr lang="en-US" altLang="en-US" dirty="0"/>
              <a:t>The </a:t>
            </a:r>
            <a:r>
              <a:rPr lang="en-US" altLang="en-US" b="1" dirty="0">
                <a:solidFill>
                  <a:srgbClr val="002060"/>
                </a:solidFill>
              </a:rPr>
              <a:t>revoke</a:t>
            </a:r>
            <a:r>
              <a:rPr lang="en-US" altLang="en-US" b="1" dirty="0"/>
              <a:t> </a:t>
            </a:r>
            <a:r>
              <a:rPr lang="en-US" altLang="en-US" dirty="0"/>
              <a:t>statement is used to revoke authorization.</a:t>
            </a:r>
          </a:p>
          <a:p>
            <a:pPr lvl="1">
              <a:buFont typeface="Monotype Sorts" charset="2"/>
              <a:buNone/>
            </a:pPr>
            <a:r>
              <a:rPr lang="en-US" altLang="en-US" b="1" dirty="0"/>
              <a:t>revoke </a:t>
            </a:r>
            <a:r>
              <a:rPr lang="en-US" altLang="en-US" dirty="0"/>
              <a:t>&lt;privilege list&gt; </a:t>
            </a:r>
            <a:r>
              <a:rPr lang="en-US" altLang="en-US" b="1" dirty="0"/>
              <a:t>on </a:t>
            </a:r>
            <a:r>
              <a:rPr lang="en-US" altLang="en-US" dirty="0"/>
              <a:t>&lt;relation or view&gt; </a:t>
            </a:r>
            <a:r>
              <a:rPr lang="en-US" altLang="en-US" b="1" dirty="0"/>
              <a:t>from </a:t>
            </a:r>
            <a:r>
              <a:rPr lang="en-US" altLang="en-US" dirty="0"/>
              <a:t>&lt;user list&gt;</a:t>
            </a:r>
          </a:p>
          <a:p>
            <a:r>
              <a:rPr lang="en-US" altLang="en-US" dirty="0"/>
              <a:t>Example:</a:t>
            </a:r>
          </a:p>
          <a:p>
            <a:pPr lvl="1">
              <a:buFont typeface="Monotype Sorts" charset="2"/>
              <a:buNone/>
            </a:pPr>
            <a:r>
              <a:rPr lang="en-US" altLang="en-US" b="1" dirty="0"/>
              <a:t>revoke select on </a:t>
            </a:r>
            <a:r>
              <a:rPr lang="en-US" altLang="en-US" i="1" dirty="0"/>
              <a:t>student  </a:t>
            </a:r>
            <a:r>
              <a:rPr lang="en-US" altLang="en-US" b="1" dirty="0"/>
              <a:t>from </a:t>
            </a:r>
            <a:r>
              <a:rPr lang="en-US" altLang="en-US" i="1" dirty="0"/>
              <a:t>U</a:t>
            </a:r>
            <a:r>
              <a:rPr lang="en-US" altLang="en-US" i="1" baseline="-25000" dirty="0"/>
              <a:t>1</a:t>
            </a:r>
            <a:r>
              <a:rPr lang="en-US" altLang="en-US" i="1" dirty="0"/>
              <a:t>, U</a:t>
            </a:r>
            <a:r>
              <a:rPr lang="en-US" altLang="en-US" i="1" baseline="-25000" dirty="0"/>
              <a:t>2</a:t>
            </a:r>
            <a:r>
              <a:rPr lang="en-US" altLang="en-US" i="1" dirty="0"/>
              <a:t>, U</a:t>
            </a:r>
            <a:r>
              <a:rPr lang="en-US" altLang="en-US" i="1" baseline="-25000" dirty="0"/>
              <a:t>3</a:t>
            </a:r>
          </a:p>
          <a:p>
            <a:r>
              <a:rPr lang="en-US" altLang="en-US" dirty="0"/>
              <a:t>&lt;privilege-list&gt; may be </a:t>
            </a:r>
            <a:r>
              <a:rPr lang="en-US" altLang="en-US" b="1" dirty="0"/>
              <a:t>all </a:t>
            </a:r>
            <a:r>
              <a:rPr lang="en-US" altLang="en-US" dirty="0"/>
              <a:t>to revoke all privileges the </a:t>
            </a:r>
            <a:r>
              <a:rPr lang="en-US" altLang="en-US" dirty="0" err="1"/>
              <a:t>revokee</a:t>
            </a:r>
            <a:r>
              <a:rPr lang="en-US" altLang="en-US" dirty="0"/>
              <a:t> may hold.</a:t>
            </a:r>
          </a:p>
          <a:p>
            <a:r>
              <a:rPr lang="en-US" altLang="en-US" dirty="0"/>
              <a:t>If &lt;</a:t>
            </a:r>
            <a:r>
              <a:rPr lang="en-US" altLang="en-US" dirty="0" err="1"/>
              <a:t>revokee</a:t>
            </a:r>
            <a:r>
              <a:rPr lang="en-US" altLang="en-US" dirty="0"/>
              <a:t>-list&gt; includes </a:t>
            </a:r>
            <a:r>
              <a:rPr lang="en-US" altLang="en-US" b="1" dirty="0"/>
              <a:t>public, </a:t>
            </a:r>
            <a:r>
              <a:rPr lang="en-US" altLang="en-US" dirty="0"/>
              <a:t>all users lose the privilege except those granted it explicitly.</a:t>
            </a:r>
          </a:p>
          <a:p>
            <a:r>
              <a:rPr lang="en-US" altLang="en-US" dirty="0"/>
              <a:t>If the same privilege was granted twice to the same user by different grantees, the user may retain the privilege after the revocation.</a:t>
            </a:r>
          </a:p>
          <a:p>
            <a:r>
              <a:rPr lang="en-US" altLang="en-US" dirty="0"/>
              <a:t>All privileges that depend on the privilege being revoked are also revoked.</a:t>
            </a:r>
          </a:p>
          <a:p>
            <a:endParaRPr lang="en-US" altLang="en-US" sz="1500" dirty="0"/>
          </a:p>
        </p:txBody>
      </p:sp>
    </p:spTree>
    <p:extLst>
      <p:ext uri="{BB962C8B-B14F-4D97-AF65-F5344CB8AC3E}">
        <p14:creationId xmlns:p14="http://schemas.microsoft.com/office/powerpoint/2010/main" val="35957184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794" name="Rectangle 2"/>
          <p:cNvSpPr>
            <a:spLocks noGrp="1" noChangeArrowheads="1"/>
          </p:cNvSpPr>
          <p:nvPr>
            <p:ph type="title"/>
          </p:nvPr>
        </p:nvSpPr>
        <p:spPr/>
        <p:txBody>
          <a:bodyPr/>
          <a:lstStyle/>
          <a:p>
            <a:r>
              <a:rPr lang="en-US" altLang="en-US" dirty="0">
                <a:effectLst/>
              </a:rPr>
              <a:t>Roles</a:t>
            </a:r>
            <a:endParaRPr lang="en-US" altLang="en-US" dirty="0">
              <a:effectLst>
                <a:outerShdw blurRad="38100" dist="38100" dir="2700000" algn="tl">
                  <a:srgbClr val="C0C0C0"/>
                </a:outerShdw>
              </a:effectLst>
            </a:endParaRPr>
          </a:p>
        </p:txBody>
      </p:sp>
      <p:sp>
        <p:nvSpPr>
          <p:cNvPr id="72707" name="Rectangle 3"/>
          <p:cNvSpPr>
            <a:spLocks noGrp="1" noChangeArrowheads="1"/>
          </p:cNvSpPr>
          <p:nvPr>
            <p:ph type="body" idx="1"/>
          </p:nvPr>
        </p:nvSpPr>
        <p:spPr>
          <a:xfrm>
            <a:off x="1719263" y="838630"/>
            <a:ext cx="5722444" cy="2370915"/>
          </a:xfrm>
        </p:spPr>
        <p:txBody>
          <a:bodyPr/>
          <a:lstStyle/>
          <a:p>
            <a:r>
              <a:rPr lang="en-US" altLang="en-US" dirty="0"/>
              <a:t>A</a:t>
            </a:r>
            <a:r>
              <a:rPr lang="en-US" altLang="en-US" b="1" dirty="0">
                <a:solidFill>
                  <a:srgbClr val="000099"/>
                </a:solidFill>
              </a:rPr>
              <a:t> </a:t>
            </a:r>
            <a:r>
              <a:rPr lang="en-US" altLang="en-US" b="1" dirty="0">
                <a:solidFill>
                  <a:srgbClr val="002060"/>
                </a:solidFill>
              </a:rPr>
              <a:t>role</a:t>
            </a:r>
            <a:r>
              <a:rPr lang="en-US" altLang="en-US" b="1" dirty="0">
                <a:solidFill>
                  <a:srgbClr val="000099"/>
                </a:solidFill>
              </a:rPr>
              <a:t> </a:t>
            </a:r>
            <a:r>
              <a:rPr lang="en-US" altLang="en-US" dirty="0"/>
              <a:t>is</a:t>
            </a:r>
            <a:r>
              <a:rPr lang="en-US" altLang="en-US" b="1" dirty="0">
                <a:solidFill>
                  <a:srgbClr val="000099"/>
                </a:solidFill>
              </a:rPr>
              <a:t> </a:t>
            </a:r>
            <a:r>
              <a:rPr lang="en-US" altLang="en-US" dirty="0"/>
              <a:t>a way to distinguish among various users as far as what  these users can access/update in the database.</a:t>
            </a:r>
          </a:p>
          <a:p>
            <a:r>
              <a:rPr lang="en-US" altLang="en-US" dirty="0"/>
              <a:t>To create a role we use:</a:t>
            </a:r>
          </a:p>
          <a:p>
            <a:pPr>
              <a:buNone/>
            </a:pPr>
            <a:r>
              <a:rPr lang="en-US" altLang="en-US" b="1" dirty="0"/>
              <a:t>        create a role </a:t>
            </a:r>
            <a:r>
              <a:rPr lang="en-US" altLang="en-US" dirty="0"/>
              <a:t>&lt;name&gt;</a:t>
            </a:r>
          </a:p>
          <a:p>
            <a:r>
              <a:rPr lang="en-US" altLang="en-US" dirty="0"/>
              <a:t>Example:</a:t>
            </a:r>
          </a:p>
          <a:p>
            <a:pPr lvl="1"/>
            <a:r>
              <a:rPr lang="en-US" altLang="en-US" dirty="0"/>
              <a:t>  </a:t>
            </a:r>
            <a:r>
              <a:rPr lang="en-US" altLang="en-US" b="1" dirty="0"/>
              <a:t>create role</a:t>
            </a:r>
            <a:r>
              <a:rPr lang="en-US" altLang="en-US" dirty="0"/>
              <a:t> instructor</a:t>
            </a:r>
          </a:p>
          <a:p>
            <a:r>
              <a:rPr lang="en-US" altLang="en-US" dirty="0"/>
              <a:t>Once a role is created we can assign “users” to the role using:</a:t>
            </a:r>
          </a:p>
          <a:p>
            <a:pPr lvl="1"/>
            <a:r>
              <a:rPr lang="en-US" altLang="en-US" b="1" dirty="0"/>
              <a:t>grant</a:t>
            </a:r>
            <a:r>
              <a:rPr lang="en-US" altLang="en-US" dirty="0"/>
              <a:t>  &lt;role&gt; </a:t>
            </a:r>
            <a:r>
              <a:rPr lang="en-US" altLang="en-US" b="1" dirty="0"/>
              <a:t>to </a:t>
            </a:r>
            <a:r>
              <a:rPr lang="en-US" altLang="en-US" dirty="0"/>
              <a:t>&lt;users&gt;</a:t>
            </a:r>
          </a:p>
          <a:p>
            <a:endParaRPr lang="en-US" altLang="en-US" sz="1500" dirty="0"/>
          </a:p>
        </p:txBody>
      </p:sp>
    </p:spTree>
    <p:extLst>
      <p:ext uri="{BB962C8B-B14F-4D97-AF65-F5344CB8AC3E}">
        <p14:creationId xmlns:p14="http://schemas.microsoft.com/office/powerpoint/2010/main" val="403630628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794" name="Rectangle 2"/>
          <p:cNvSpPr>
            <a:spLocks noGrp="1" noChangeArrowheads="1"/>
          </p:cNvSpPr>
          <p:nvPr>
            <p:ph type="title"/>
          </p:nvPr>
        </p:nvSpPr>
        <p:spPr/>
        <p:txBody>
          <a:bodyPr/>
          <a:lstStyle/>
          <a:p>
            <a:r>
              <a:rPr lang="en-US" altLang="en-US" dirty="0">
                <a:effectLst/>
              </a:rPr>
              <a:t>Roles Example</a:t>
            </a:r>
            <a:endParaRPr lang="en-US" altLang="en-US" dirty="0">
              <a:effectLst>
                <a:outerShdw blurRad="38100" dist="38100" dir="2700000" algn="tl">
                  <a:srgbClr val="C0C0C0"/>
                </a:outerShdw>
              </a:effectLst>
            </a:endParaRPr>
          </a:p>
        </p:txBody>
      </p:sp>
      <p:sp>
        <p:nvSpPr>
          <p:cNvPr id="72707" name="Rectangle 3"/>
          <p:cNvSpPr>
            <a:spLocks noGrp="1" noChangeArrowheads="1"/>
          </p:cNvSpPr>
          <p:nvPr>
            <p:ph type="body" idx="1"/>
          </p:nvPr>
        </p:nvSpPr>
        <p:spPr>
          <a:xfrm>
            <a:off x="1719263" y="847774"/>
            <a:ext cx="5692834" cy="3677840"/>
          </a:xfrm>
        </p:spPr>
        <p:txBody>
          <a:bodyPr/>
          <a:lstStyle/>
          <a:p>
            <a:r>
              <a:rPr lang="en-US" altLang="en-US" b="1" dirty="0"/>
              <a:t>create role</a:t>
            </a:r>
            <a:r>
              <a:rPr lang="en-US" altLang="en-US" dirty="0"/>
              <a:t> instructor;</a:t>
            </a:r>
          </a:p>
          <a:p>
            <a:r>
              <a:rPr lang="en-US" altLang="en-US" b="1" dirty="0"/>
              <a:t>grant</a:t>
            </a:r>
            <a:r>
              <a:rPr lang="en-US" altLang="en-US" dirty="0"/>
              <a:t> </a:t>
            </a:r>
            <a:r>
              <a:rPr lang="en-US" altLang="en-US" i="1" dirty="0"/>
              <a:t>instructor</a:t>
            </a:r>
            <a:r>
              <a:rPr lang="en-US" altLang="en-US" b="1" dirty="0"/>
              <a:t> to </a:t>
            </a:r>
            <a:r>
              <a:rPr lang="en-US" altLang="en-US" dirty="0" err="1"/>
              <a:t>Amit</a:t>
            </a:r>
            <a:r>
              <a:rPr lang="en-US" altLang="en-US" b="1" dirty="0"/>
              <a:t>;</a:t>
            </a:r>
            <a:endParaRPr lang="en-US" altLang="en-US" dirty="0"/>
          </a:p>
          <a:p>
            <a:r>
              <a:rPr lang="en-US" altLang="en-US" dirty="0"/>
              <a:t>Privileges can be granted to roles:</a:t>
            </a:r>
          </a:p>
          <a:p>
            <a:pPr lvl="1"/>
            <a:r>
              <a:rPr lang="en-US" altLang="en-US" b="1" dirty="0"/>
              <a:t>grant</a:t>
            </a:r>
            <a:r>
              <a:rPr lang="en-US" altLang="en-US" dirty="0"/>
              <a:t> </a:t>
            </a:r>
            <a:r>
              <a:rPr lang="en-US" altLang="en-US" b="1" dirty="0"/>
              <a:t>select</a:t>
            </a:r>
            <a:r>
              <a:rPr lang="en-US" altLang="en-US" dirty="0"/>
              <a:t> </a:t>
            </a:r>
            <a:r>
              <a:rPr lang="en-US" altLang="en-US" b="1" dirty="0"/>
              <a:t>on</a:t>
            </a:r>
            <a:r>
              <a:rPr lang="en-US" altLang="en-US" dirty="0"/>
              <a:t> </a:t>
            </a:r>
            <a:r>
              <a:rPr lang="en-US" altLang="en-US" i="1" dirty="0"/>
              <a:t>takes</a:t>
            </a:r>
            <a:r>
              <a:rPr lang="en-US" altLang="en-US" dirty="0"/>
              <a:t> </a:t>
            </a:r>
            <a:r>
              <a:rPr lang="en-US" altLang="en-US" b="1" dirty="0"/>
              <a:t>to</a:t>
            </a:r>
            <a:r>
              <a:rPr lang="en-US" altLang="en-US" dirty="0"/>
              <a:t> </a:t>
            </a:r>
            <a:r>
              <a:rPr lang="en-US" altLang="en-US" i="1" dirty="0"/>
              <a:t>instructor</a:t>
            </a:r>
            <a:r>
              <a:rPr lang="en-US" altLang="en-US" dirty="0"/>
              <a:t>;</a:t>
            </a:r>
          </a:p>
          <a:p>
            <a:r>
              <a:rPr lang="en-US" altLang="en-US" dirty="0"/>
              <a:t>Roles can be granted to users, as well as to other roles</a:t>
            </a:r>
          </a:p>
          <a:p>
            <a:pPr lvl="1"/>
            <a:r>
              <a:rPr lang="en-US" altLang="en-US" b="1" dirty="0"/>
              <a:t>create</a:t>
            </a:r>
            <a:r>
              <a:rPr lang="en-US" altLang="en-US" dirty="0"/>
              <a:t> </a:t>
            </a:r>
            <a:r>
              <a:rPr lang="en-US" altLang="en-US" b="1" dirty="0"/>
              <a:t>role</a:t>
            </a:r>
            <a:r>
              <a:rPr lang="en-US" altLang="en-US" dirty="0"/>
              <a:t> </a:t>
            </a:r>
            <a:r>
              <a:rPr lang="en-US" altLang="en-US" i="1" dirty="0" err="1"/>
              <a:t>teaching_assistant</a:t>
            </a:r>
            <a:endParaRPr lang="en-US" altLang="en-US" i="1" dirty="0"/>
          </a:p>
          <a:p>
            <a:pPr lvl="1"/>
            <a:r>
              <a:rPr lang="en-US" altLang="en-US" b="1" dirty="0"/>
              <a:t>grant</a:t>
            </a:r>
            <a:r>
              <a:rPr lang="en-US" altLang="en-US" dirty="0"/>
              <a:t> </a:t>
            </a:r>
            <a:r>
              <a:rPr lang="en-US" altLang="en-US" i="1" dirty="0" err="1"/>
              <a:t>teaching_assistant</a:t>
            </a:r>
            <a:r>
              <a:rPr lang="en-US" altLang="en-US" dirty="0"/>
              <a:t> </a:t>
            </a:r>
            <a:r>
              <a:rPr lang="en-US" altLang="en-US" b="1" dirty="0"/>
              <a:t>to</a:t>
            </a:r>
            <a:r>
              <a:rPr lang="en-US" altLang="en-US" dirty="0"/>
              <a:t> </a:t>
            </a:r>
            <a:r>
              <a:rPr lang="en-US" altLang="en-US" i="1" dirty="0"/>
              <a:t>instructor</a:t>
            </a:r>
            <a:r>
              <a:rPr lang="en-US" altLang="en-US" dirty="0"/>
              <a:t>;</a:t>
            </a:r>
          </a:p>
          <a:p>
            <a:pPr lvl="2"/>
            <a:r>
              <a:rPr lang="en-US" altLang="en-US" i="1" dirty="0"/>
              <a:t>Instructor</a:t>
            </a:r>
            <a:r>
              <a:rPr lang="en-US" altLang="en-US" dirty="0"/>
              <a:t> inherits all privileges of </a:t>
            </a:r>
            <a:r>
              <a:rPr lang="en-US" altLang="en-US" i="1" dirty="0" err="1"/>
              <a:t>teaching_assistant</a:t>
            </a:r>
            <a:endParaRPr lang="en-US" altLang="en-US" i="1" dirty="0"/>
          </a:p>
          <a:p>
            <a:r>
              <a:rPr lang="en-US" altLang="en-US" dirty="0"/>
              <a:t>Chain of roles</a:t>
            </a:r>
          </a:p>
          <a:p>
            <a:pPr lvl="1"/>
            <a:r>
              <a:rPr lang="en-US" altLang="en-US" b="1" dirty="0"/>
              <a:t>create</a:t>
            </a:r>
            <a:r>
              <a:rPr lang="en-US" altLang="en-US" dirty="0"/>
              <a:t> </a:t>
            </a:r>
            <a:r>
              <a:rPr lang="en-US" altLang="en-US" b="1" dirty="0"/>
              <a:t>role</a:t>
            </a:r>
            <a:r>
              <a:rPr lang="en-US" altLang="en-US" dirty="0"/>
              <a:t> </a:t>
            </a:r>
            <a:r>
              <a:rPr lang="en-US" altLang="en-US" i="1" dirty="0"/>
              <a:t>dean</a:t>
            </a:r>
            <a:r>
              <a:rPr lang="en-US" altLang="en-US" dirty="0"/>
              <a:t>;</a:t>
            </a:r>
          </a:p>
          <a:p>
            <a:pPr lvl="1"/>
            <a:r>
              <a:rPr lang="en-US" altLang="en-US" b="1" dirty="0"/>
              <a:t>grant</a:t>
            </a:r>
            <a:r>
              <a:rPr lang="en-US" altLang="en-US" dirty="0"/>
              <a:t> </a:t>
            </a:r>
            <a:r>
              <a:rPr lang="en-US" altLang="en-US" i="1" dirty="0"/>
              <a:t>instructor</a:t>
            </a:r>
            <a:r>
              <a:rPr lang="en-US" altLang="en-US" dirty="0"/>
              <a:t> </a:t>
            </a:r>
            <a:r>
              <a:rPr lang="en-US" altLang="en-US" b="1" dirty="0"/>
              <a:t>to</a:t>
            </a:r>
            <a:r>
              <a:rPr lang="en-US" altLang="en-US" dirty="0"/>
              <a:t> </a:t>
            </a:r>
            <a:r>
              <a:rPr lang="en-US" altLang="en-US" i="1" dirty="0"/>
              <a:t>dean</a:t>
            </a:r>
            <a:r>
              <a:rPr lang="en-US" altLang="en-US" dirty="0"/>
              <a:t>;</a:t>
            </a:r>
          </a:p>
          <a:p>
            <a:pPr lvl="1"/>
            <a:r>
              <a:rPr lang="en-US" altLang="en-US" b="1" dirty="0"/>
              <a:t>grant</a:t>
            </a:r>
            <a:r>
              <a:rPr lang="en-US" altLang="en-US" dirty="0"/>
              <a:t> </a:t>
            </a:r>
            <a:r>
              <a:rPr lang="en-US" altLang="en-US" i="1" dirty="0"/>
              <a:t>dean</a:t>
            </a:r>
            <a:r>
              <a:rPr lang="en-US" altLang="en-US" dirty="0"/>
              <a:t> </a:t>
            </a:r>
            <a:r>
              <a:rPr lang="en-US" altLang="en-US" b="1" dirty="0"/>
              <a:t>to</a:t>
            </a:r>
            <a:r>
              <a:rPr lang="en-US" altLang="en-US" dirty="0"/>
              <a:t> Satoshi;</a:t>
            </a:r>
          </a:p>
          <a:p>
            <a:endParaRPr lang="en-US" altLang="en-US" sz="1500" dirty="0"/>
          </a:p>
        </p:txBody>
      </p:sp>
    </p:spTree>
    <p:extLst>
      <p:ext uri="{BB962C8B-B14F-4D97-AF65-F5344CB8AC3E}">
        <p14:creationId xmlns:p14="http://schemas.microsoft.com/office/powerpoint/2010/main" val="90082596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0866" name="Rectangle 2"/>
          <p:cNvSpPr>
            <a:spLocks noGrp="1" noChangeArrowheads="1"/>
          </p:cNvSpPr>
          <p:nvPr>
            <p:ph type="title"/>
          </p:nvPr>
        </p:nvSpPr>
        <p:spPr/>
        <p:txBody>
          <a:bodyPr/>
          <a:lstStyle/>
          <a:p>
            <a:pPr>
              <a:defRPr/>
            </a:pPr>
            <a:r>
              <a:rPr lang="en-US" dirty="0">
                <a:ea typeface="+mj-ea"/>
              </a:rPr>
              <a:t>Authorization on Views</a:t>
            </a:r>
          </a:p>
        </p:txBody>
      </p:sp>
      <p:sp>
        <p:nvSpPr>
          <p:cNvPr id="88067" name="Rectangle 3"/>
          <p:cNvSpPr>
            <a:spLocks noGrp="1" noChangeArrowheads="1"/>
          </p:cNvSpPr>
          <p:nvPr>
            <p:ph type="body" idx="1"/>
          </p:nvPr>
        </p:nvSpPr>
        <p:spPr>
          <a:xfrm>
            <a:off x="1719263" y="884350"/>
            <a:ext cx="5709128" cy="2797664"/>
          </a:xfrm>
        </p:spPr>
        <p:txBody>
          <a:bodyPr/>
          <a:lstStyle/>
          <a:p>
            <a:r>
              <a:rPr lang="en-US" altLang="en-US" b="1" dirty="0"/>
              <a:t>create view  </a:t>
            </a:r>
            <a:r>
              <a:rPr lang="en-US" altLang="en-US" i="1" dirty="0" err="1"/>
              <a:t>geo_instructor</a:t>
            </a:r>
            <a:r>
              <a:rPr lang="en-US" altLang="en-US" i="1" dirty="0"/>
              <a:t> </a:t>
            </a:r>
            <a:r>
              <a:rPr lang="en-US" altLang="en-US" b="1" dirty="0"/>
              <a:t>as</a:t>
            </a:r>
            <a:br>
              <a:rPr lang="en-US" altLang="en-US" b="1" dirty="0"/>
            </a:br>
            <a:r>
              <a:rPr lang="en-US" altLang="en-US" dirty="0"/>
              <a:t>(</a:t>
            </a:r>
            <a:r>
              <a:rPr lang="en-US" altLang="en-US" b="1" dirty="0"/>
              <a:t>select </a:t>
            </a:r>
            <a:r>
              <a:rPr lang="en-US" altLang="en-US" dirty="0"/>
              <a:t>*</a:t>
            </a:r>
            <a:br>
              <a:rPr lang="en-US" altLang="en-US" dirty="0"/>
            </a:br>
            <a:r>
              <a:rPr lang="en-US" altLang="en-US" b="1" dirty="0"/>
              <a:t>from </a:t>
            </a:r>
            <a:r>
              <a:rPr lang="en-US" altLang="en-US" i="1" dirty="0"/>
              <a:t>instructor</a:t>
            </a:r>
            <a:br>
              <a:rPr lang="en-US" altLang="en-US" i="1" dirty="0"/>
            </a:br>
            <a:r>
              <a:rPr lang="en-US" altLang="en-US" b="1" dirty="0"/>
              <a:t>where </a:t>
            </a:r>
            <a:r>
              <a:rPr lang="en-US" altLang="en-US" i="1" dirty="0"/>
              <a:t>dept_name </a:t>
            </a:r>
            <a:r>
              <a:rPr lang="en-US" altLang="en-US" dirty="0"/>
              <a:t>= 'Geology');</a:t>
            </a:r>
          </a:p>
          <a:p>
            <a:r>
              <a:rPr lang="en-US" altLang="en-US" b="1" dirty="0"/>
              <a:t>grant select on </a:t>
            </a:r>
            <a:r>
              <a:rPr lang="en-US" altLang="en-US" i="1" dirty="0" err="1"/>
              <a:t>geo_instructor</a:t>
            </a:r>
            <a:r>
              <a:rPr lang="en-US" altLang="en-US" i="1" dirty="0"/>
              <a:t> </a:t>
            </a:r>
            <a:r>
              <a:rPr lang="en-US" altLang="en-US" b="1" dirty="0"/>
              <a:t>to </a:t>
            </a:r>
            <a:r>
              <a:rPr lang="en-US" altLang="en-US" i="1" dirty="0"/>
              <a:t> </a:t>
            </a:r>
            <a:r>
              <a:rPr lang="en-US" altLang="en-US" i="1" dirty="0" err="1"/>
              <a:t>geo_staff</a:t>
            </a:r>
            <a:endParaRPr lang="en-US" altLang="en-US" i="1" dirty="0"/>
          </a:p>
          <a:p>
            <a:r>
              <a:rPr lang="en-US" altLang="en-US" dirty="0"/>
              <a:t>Suppose that a  </a:t>
            </a:r>
            <a:r>
              <a:rPr lang="en-US" altLang="en-US" i="1" dirty="0" err="1"/>
              <a:t>geo_staff</a:t>
            </a:r>
            <a:r>
              <a:rPr lang="en-US" altLang="en-US" dirty="0"/>
              <a:t> member issues</a:t>
            </a:r>
          </a:p>
          <a:p>
            <a:pPr lvl="1"/>
            <a:r>
              <a:rPr lang="en-US" altLang="en-US" b="1" dirty="0"/>
              <a:t>select </a:t>
            </a:r>
            <a:r>
              <a:rPr lang="en-US" altLang="en-US" dirty="0"/>
              <a:t>*</a:t>
            </a:r>
            <a:br>
              <a:rPr lang="en-US" altLang="en-US" dirty="0"/>
            </a:br>
            <a:r>
              <a:rPr lang="en-US" altLang="en-US" b="1" dirty="0"/>
              <a:t>from </a:t>
            </a:r>
            <a:r>
              <a:rPr lang="en-US" altLang="en-US" i="1" dirty="0" err="1"/>
              <a:t>geo_instructor</a:t>
            </a:r>
            <a:r>
              <a:rPr lang="en-US" altLang="en-US" dirty="0"/>
              <a:t>;</a:t>
            </a:r>
          </a:p>
          <a:p>
            <a:r>
              <a:rPr lang="en-US" altLang="en-US" dirty="0"/>
              <a:t>What if </a:t>
            </a:r>
          </a:p>
          <a:p>
            <a:pPr lvl="1"/>
            <a:r>
              <a:rPr lang="en-US" altLang="en-US" i="1" dirty="0" err="1"/>
              <a:t>geo_staff</a:t>
            </a:r>
            <a:r>
              <a:rPr lang="en-US" altLang="en-US" dirty="0"/>
              <a:t> does not have permissions on </a:t>
            </a:r>
            <a:r>
              <a:rPr lang="en-US" altLang="en-US" i="1" dirty="0"/>
              <a:t>instructor?</a:t>
            </a:r>
          </a:p>
          <a:p>
            <a:pPr lvl="1"/>
            <a:r>
              <a:rPr lang="en-US" altLang="en-US" dirty="0"/>
              <a:t>Creator of view did not have some permissions on </a:t>
            </a:r>
            <a:r>
              <a:rPr lang="en-US" altLang="en-US" i="1" dirty="0"/>
              <a:t>instructor?</a:t>
            </a:r>
            <a:endParaRPr lang="en-US" altLang="en-US" dirty="0"/>
          </a:p>
          <a:p>
            <a:endParaRPr lang="en-US" altLang="en-US" dirty="0"/>
          </a:p>
        </p:txBody>
      </p:sp>
    </p:spTree>
    <p:extLst>
      <p:ext uri="{BB962C8B-B14F-4D97-AF65-F5344CB8AC3E}">
        <p14:creationId xmlns:p14="http://schemas.microsoft.com/office/powerpoint/2010/main" val="48823380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1890" name="Rectangle 2"/>
          <p:cNvSpPr>
            <a:spLocks noGrp="1" noChangeArrowheads="1"/>
          </p:cNvSpPr>
          <p:nvPr>
            <p:ph type="title"/>
          </p:nvPr>
        </p:nvSpPr>
        <p:spPr/>
        <p:txBody>
          <a:bodyPr/>
          <a:lstStyle/>
          <a:p>
            <a:pPr>
              <a:defRPr/>
            </a:pPr>
            <a:r>
              <a:rPr lang="en-US" dirty="0">
                <a:ea typeface="+mj-ea"/>
              </a:rPr>
              <a:t>Other Authorization Features</a:t>
            </a:r>
          </a:p>
        </p:txBody>
      </p:sp>
      <p:sp>
        <p:nvSpPr>
          <p:cNvPr id="89091" name="Rectangle 3"/>
          <p:cNvSpPr>
            <a:spLocks noGrp="1" noChangeArrowheads="1"/>
          </p:cNvSpPr>
          <p:nvPr>
            <p:ph type="body" idx="1"/>
          </p:nvPr>
        </p:nvSpPr>
        <p:spPr>
          <a:xfrm>
            <a:off x="1719263" y="820342"/>
            <a:ext cx="5782369" cy="2764107"/>
          </a:xfrm>
        </p:spPr>
        <p:txBody>
          <a:bodyPr/>
          <a:lstStyle/>
          <a:p>
            <a:r>
              <a:rPr lang="en-US" altLang="en-US" b="1" dirty="0"/>
              <a:t>references</a:t>
            </a:r>
            <a:r>
              <a:rPr lang="en-US" altLang="en-US" dirty="0"/>
              <a:t> privilege to create foreign key</a:t>
            </a:r>
          </a:p>
          <a:p>
            <a:pPr lvl="1"/>
            <a:r>
              <a:rPr lang="en-US" altLang="en-US" b="1" dirty="0"/>
              <a:t>grant reference </a:t>
            </a:r>
            <a:r>
              <a:rPr lang="en-US" altLang="en-US" dirty="0"/>
              <a:t>(</a:t>
            </a:r>
            <a:r>
              <a:rPr lang="en-US" altLang="en-US" i="1" dirty="0"/>
              <a:t>dept_name</a:t>
            </a:r>
            <a:r>
              <a:rPr lang="en-US" altLang="en-US" dirty="0"/>
              <a:t>) </a:t>
            </a:r>
            <a:r>
              <a:rPr lang="en-US" altLang="en-US" b="1" dirty="0"/>
              <a:t>on </a:t>
            </a:r>
            <a:r>
              <a:rPr lang="en-US" altLang="en-US" i="1" dirty="0"/>
              <a:t>department </a:t>
            </a:r>
            <a:r>
              <a:rPr lang="en-US" altLang="en-US" b="1" dirty="0"/>
              <a:t>to </a:t>
            </a:r>
            <a:r>
              <a:rPr lang="en-US" altLang="en-US" dirty="0"/>
              <a:t>Mariano;</a:t>
            </a:r>
          </a:p>
          <a:p>
            <a:pPr lvl="1"/>
            <a:r>
              <a:rPr lang="en-US" altLang="en-US" dirty="0"/>
              <a:t>Why is this required?</a:t>
            </a:r>
          </a:p>
          <a:p>
            <a:r>
              <a:rPr lang="en-US" altLang="en-US" dirty="0"/>
              <a:t>transfer of privileges</a:t>
            </a:r>
          </a:p>
          <a:p>
            <a:pPr lvl="1"/>
            <a:r>
              <a:rPr lang="en-US" altLang="en-US" b="1" dirty="0"/>
              <a:t>grant select on </a:t>
            </a:r>
            <a:r>
              <a:rPr lang="en-US" altLang="en-US" i="1" dirty="0"/>
              <a:t>department </a:t>
            </a:r>
            <a:r>
              <a:rPr lang="en-US" altLang="en-US" b="1" dirty="0"/>
              <a:t>to </a:t>
            </a:r>
            <a:r>
              <a:rPr lang="en-US" altLang="en-US" dirty="0" err="1"/>
              <a:t>Amit</a:t>
            </a:r>
            <a:r>
              <a:rPr lang="en-US" altLang="en-US" dirty="0"/>
              <a:t> </a:t>
            </a:r>
            <a:r>
              <a:rPr lang="en-US" altLang="en-US" b="1" dirty="0"/>
              <a:t>with grant option</a:t>
            </a:r>
            <a:r>
              <a:rPr lang="en-US" altLang="en-US" dirty="0"/>
              <a:t>;</a:t>
            </a:r>
          </a:p>
          <a:p>
            <a:pPr lvl="1"/>
            <a:r>
              <a:rPr lang="en-US" altLang="en-US" b="1" dirty="0"/>
              <a:t>revoke select on </a:t>
            </a:r>
            <a:r>
              <a:rPr lang="en-US" altLang="en-US" i="1" dirty="0"/>
              <a:t>department </a:t>
            </a:r>
            <a:r>
              <a:rPr lang="en-US" altLang="en-US" b="1" dirty="0"/>
              <a:t>from </a:t>
            </a:r>
            <a:r>
              <a:rPr lang="en-US" altLang="en-US" dirty="0" err="1"/>
              <a:t>Amit</a:t>
            </a:r>
            <a:r>
              <a:rPr lang="en-US" altLang="en-US" dirty="0"/>
              <a:t>, Satoshi </a:t>
            </a:r>
            <a:r>
              <a:rPr lang="en-US" altLang="en-US" b="1" dirty="0"/>
              <a:t>cascade</a:t>
            </a:r>
            <a:r>
              <a:rPr lang="en-US" altLang="en-US" dirty="0"/>
              <a:t>;</a:t>
            </a:r>
          </a:p>
          <a:p>
            <a:pPr lvl="1"/>
            <a:r>
              <a:rPr lang="en-US" altLang="en-US" b="1" dirty="0"/>
              <a:t>revoke select on </a:t>
            </a:r>
            <a:r>
              <a:rPr lang="en-US" altLang="en-US" i="1" dirty="0"/>
              <a:t>department </a:t>
            </a:r>
            <a:r>
              <a:rPr lang="en-US" altLang="en-US" b="1" dirty="0"/>
              <a:t>from </a:t>
            </a:r>
            <a:r>
              <a:rPr lang="en-US" altLang="en-US" dirty="0" err="1"/>
              <a:t>Amit</a:t>
            </a:r>
            <a:r>
              <a:rPr lang="en-US" altLang="en-US" dirty="0"/>
              <a:t>, Satoshi </a:t>
            </a:r>
            <a:r>
              <a:rPr lang="en-US" altLang="en-US" b="1" dirty="0"/>
              <a:t>restrict</a:t>
            </a:r>
            <a:r>
              <a:rPr lang="en-US" altLang="en-US" dirty="0"/>
              <a:t>;</a:t>
            </a:r>
          </a:p>
          <a:p>
            <a:pPr lvl="1"/>
            <a:r>
              <a:rPr lang="en-US" altLang="en-US" dirty="0"/>
              <a:t>And more!</a:t>
            </a:r>
          </a:p>
        </p:txBody>
      </p:sp>
      <p:sp>
        <p:nvSpPr>
          <p:cNvPr id="2" name="TextBox 1">
            <a:extLst>
              <a:ext uri="{FF2B5EF4-FFF2-40B4-BE49-F238E27FC236}">
                <a16:creationId xmlns:a16="http://schemas.microsoft.com/office/drawing/2014/main" id="{3BFD4D67-A653-7245-A0D1-A283FB9407F1}"/>
              </a:ext>
            </a:extLst>
          </p:cNvPr>
          <p:cNvSpPr txBox="1"/>
          <p:nvPr/>
        </p:nvSpPr>
        <p:spPr>
          <a:xfrm>
            <a:off x="838200" y="3213154"/>
            <a:ext cx="6918754" cy="1200329"/>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Note:</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Like in many other cases, SQL DBMS have product specific variations.</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endParaRPr>
          </a:p>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Switch to notebook.</a:t>
            </a:r>
          </a:p>
        </p:txBody>
      </p:sp>
    </p:spTree>
    <p:extLst>
      <p:ext uri="{BB962C8B-B14F-4D97-AF65-F5344CB8AC3E}">
        <p14:creationId xmlns:p14="http://schemas.microsoft.com/office/powerpoint/2010/main" val="61121675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Some Advanced SQL</a:t>
            </a:r>
            <a:endParaRPr kumimoji="0" lang="en-US" altLang="en-US" sz="16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2" name="TextBox 9">
            <a:extLst>
              <a:ext uri="{FF2B5EF4-FFF2-40B4-BE49-F238E27FC236}">
                <a16:creationId xmlns:a16="http://schemas.microsoft.com/office/drawing/2014/main" id="{03314DEF-DFE9-4494-8766-E06E43289CBA}"/>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35</a:t>
            </a:fld>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COMS W4111_002_2023_1: Lecture 8: ER, Relational, SQL Final; Module II; NoSQL		© Donald F. Ferguson, 2023</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1111304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Recursive Queries</a:t>
            </a:r>
          </a:p>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srgbClr val="FFFF00"/>
                </a:solidFill>
                <a:effectLst/>
                <a:uLnTx/>
                <a:uFillTx/>
                <a:latin typeface="Calibri" charset="0"/>
                <a:ea typeface="ＭＳ Ｐゴシック" charset="-128"/>
                <a:cs typeface="+mn-cs"/>
              </a:rPr>
              <a:t>I do not recommend this.</a:t>
            </a:r>
          </a:p>
        </p:txBody>
      </p:sp>
      <p:sp>
        <p:nvSpPr>
          <p:cNvPr id="3" name="TextBox 9">
            <a:extLst>
              <a:ext uri="{FF2B5EF4-FFF2-40B4-BE49-F238E27FC236}">
                <a16:creationId xmlns:a16="http://schemas.microsoft.com/office/drawing/2014/main" id="{45D4FF80-DF2A-B72C-D3DA-F7F63E81EB25}"/>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36</a:t>
            </a:fld>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COMS W4111_002_2023_1: Lecture 8: ER, Relational, SQL Final; Module II; NoSQL		© Donald F. Ferguson, 2023</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8591796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Module II Kickoff</a:t>
            </a:r>
            <a:endParaRPr lang="en-US" altLang="en-US" sz="1600" i="1" dirty="0">
              <a:solidFill>
                <a:schemeClr val="bg1"/>
              </a:solidFill>
            </a:endParaRPr>
          </a:p>
        </p:txBody>
      </p:sp>
      <p:sp>
        <p:nvSpPr>
          <p:cNvPr id="2" name="TextBox 9">
            <a:extLst>
              <a:ext uri="{FF2B5EF4-FFF2-40B4-BE49-F238E27FC236}">
                <a16:creationId xmlns:a16="http://schemas.microsoft.com/office/drawing/2014/main" id="{53E4E1D6-8A94-70BC-434F-FEEB81907523}"/>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37</a:t>
            </a:fld>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COMS W4111_002_2023_1: Lecture 8: ER, Relational, SQL Final; Module II; NoSQL		© Donald F. Ferguson, 2023</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54750883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48A9D58-E394-3D4B-A669-638DEA35D995}"/>
              </a:ext>
            </a:extLst>
          </p:cNvPr>
          <p:cNvSpPr>
            <a:spLocks noGrp="1"/>
          </p:cNvSpPr>
          <p:nvPr>
            <p:ph type="title"/>
          </p:nvPr>
        </p:nvSpPr>
        <p:spPr/>
        <p:txBody>
          <a:bodyPr/>
          <a:lstStyle/>
          <a:p>
            <a:r>
              <a:rPr lang="en-US" dirty="0"/>
              <a:t>Course Modules – Reminder</a:t>
            </a:r>
          </a:p>
        </p:txBody>
      </p:sp>
      <p:pic>
        <p:nvPicPr>
          <p:cNvPr id="4" name="Picture 3">
            <a:extLst>
              <a:ext uri="{FF2B5EF4-FFF2-40B4-BE49-F238E27FC236}">
                <a16:creationId xmlns:a16="http://schemas.microsoft.com/office/drawing/2014/main" id="{F6330FBB-F1DB-4F4F-9020-474DACAFC26D}"/>
              </a:ext>
            </a:extLst>
          </p:cNvPr>
          <p:cNvPicPr>
            <a:picLocks noChangeAspect="1"/>
          </p:cNvPicPr>
          <p:nvPr/>
        </p:nvPicPr>
        <p:blipFill>
          <a:blip r:embed="rId2"/>
          <a:stretch>
            <a:fillRect/>
          </a:stretch>
        </p:blipFill>
        <p:spPr>
          <a:xfrm>
            <a:off x="0" y="514350"/>
            <a:ext cx="9144000" cy="3409627"/>
          </a:xfrm>
          <a:prstGeom prst="rect">
            <a:avLst/>
          </a:prstGeom>
        </p:spPr>
      </p:pic>
    </p:spTree>
    <p:extLst>
      <p:ext uri="{BB962C8B-B14F-4D97-AF65-F5344CB8AC3E}">
        <p14:creationId xmlns:p14="http://schemas.microsoft.com/office/powerpoint/2010/main" val="167074731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8">
            <a:extLst>
              <a:ext uri="{FF2B5EF4-FFF2-40B4-BE49-F238E27FC236}">
                <a16:creationId xmlns:a16="http://schemas.microsoft.com/office/drawing/2014/main" id="{D13E372D-134B-CE43-ABAA-2BA34847DB7F}"/>
              </a:ext>
            </a:extLst>
          </p:cNvPr>
          <p:cNvSpPr txBox="1">
            <a:spLocks noChangeArrowheads="1"/>
          </p:cNvSpPr>
          <p:nvPr/>
        </p:nvSpPr>
        <p:spPr bwMode="auto">
          <a:xfrm>
            <a:off x="0" y="1733550"/>
            <a:ext cx="91440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Module II </a:t>
            </a:r>
            <a:r>
              <a:rPr lang="mr-IN" altLang="en-US" sz="2800" i="1" dirty="0">
                <a:solidFill>
                  <a:schemeClr val="bg1"/>
                </a:solidFill>
              </a:rPr>
              <a:t>–</a:t>
            </a:r>
            <a:r>
              <a:rPr lang="en-US" altLang="en-US" sz="2800" i="1" dirty="0">
                <a:solidFill>
                  <a:schemeClr val="bg1"/>
                </a:solidFill>
              </a:rPr>
              <a:t> DBMS Architecture and Implementation</a:t>
            </a:r>
            <a:endParaRPr lang="en-US" altLang="en-US" sz="1600" i="1" dirty="0">
              <a:solidFill>
                <a:schemeClr val="bg1"/>
              </a:solidFill>
            </a:endParaRPr>
          </a:p>
          <a:p>
            <a:pPr algn="ctr"/>
            <a:r>
              <a:rPr lang="en-US" altLang="en-US" sz="2800" i="1" dirty="0">
                <a:solidFill>
                  <a:schemeClr val="bg1"/>
                </a:solidFill>
              </a:rPr>
              <a:t>Overview and Reminder</a:t>
            </a:r>
          </a:p>
        </p:txBody>
      </p:sp>
      <p:sp>
        <p:nvSpPr>
          <p:cNvPr id="3" name="TextBox 9">
            <a:extLst>
              <a:ext uri="{FF2B5EF4-FFF2-40B4-BE49-F238E27FC236}">
                <a16:creationId xmlns:a16="http://schemas.microsoft.com/office/drawing/2014/main" id="{95373C99-1E3D-6A6A-04EE-D3D8D20281D0}"/>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39</a:t>
            </a:fld>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COMS W4111_002_2023_1: Lecture 8: ER, Relational, SQL Final; Module II; NoSQL		© Donald F. Ferguson, 2023</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3208699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7380399-9AEF-CE42-A6BC-CD54F0387242}"/>
              </a:ext>
            </a:extLst>
          </p:cNvPr>
          <p:cNvSpPr>
            <a:spLocks noGrp="1"/>
          </p:cNvSpPr>
          <p:nvPr>
            <p:ph idx="1"/>
          </p:nvPr>
        </p:nvSpPr>
        <p:spPr>
          <a:xfrm>
            <a:off x="152400" y="590550"/>
            <a:ext cx="4495800" cy="4038600"/>
          </a:xfrm>
        </p:spPr>
        <p:txBody>
          <a:bodyPr/>
          <a:lstStyle/>
          <a:p>
            <a:pPr marL="0" indent="0">
              <a:buNone/>
            </a:pPr>
            <a:r>
              <a:rPr lang="en-US" sz="1300" dirty="0"/>
              <a:t>Rule 1: Information Rule</a:t>
            </a:r>
          </a:p>
          <a:p>
            <a:pPr marL="0" indent="0">
              <a:buNone/>
            </a:pPr>
            <a:r>
              <a:rPr lang="en-US" sz="1300" dirty="0"/>
              <a:t>The data stored in a database, may it be user data or metadata, must be a value of some table cell. Everything in a database must be stored in a table format.</a:t>
            </a:r>
          </a:p>
          <a:p>
            <a:pPr marL="0" indent="0">
              <a:buNone/>
            </a:pPr>
            <a:endParaRPr lang="en-US" sz="1300" dirty="0"/>
          </a:p>
          <a:p>
            <a:pPr marL="0" indent="0">
              <a:buNone/>
            </a:pPr>
            <a:r>
              <a:rPr lang="en-US" sz="1300" dirty="0"/>
              <a:t>Rule 2: Guaranteed Access Rule</a:t>
            </a:r>
          </a:p>
          <a:p>
            <a:pPr marL="0" indent="0">
              <a:buNone/>
            </a:pPr>
            <a:r>
              <a:rPr lang="en-US" sz="1300" b="1" u="sng" dirty="0"/>
              <a:t>Every single data element (value) is guaranteed to be accessible logically with a combination of table-name, primary-key (row value), and attribute-name (column value). </a:t>
            </a:r>
            <a:r>
              <a:rPr lang="en-US" sz="1300" dirty="0"/>
              <a:t>No other means, such as pointers, can be used to access data.</a:t>
            </a:r>
          </a:p>
          <a:p>
            <a:pPr marL="0" indent="0">
              <a:buNone/>
            </a:pPr>
            <a:endParaRPr lang="en-US" sz="1300" dirty="0"/>
          </a:p>
          <a:p>
            <a:pPr marL="0" indent="0">
              <a:buNone/>
            </a:pPr>
            <a:r>
              <a:rPr lang="en-US" sz="1300" dirty="0"/>
              <a:t>Rule 3: Systematic Treatment of NULL Values</a:t>
            </a:r>
          </a:p>
          <a:p>
            <a:pPr marL="0" indent="0">
              <a:buNone/>
            </a:pPr>
            <a:r>
              <a:rPr lang="en-US" sz="1300" dirty="0"/>
              <a:t>The NULL values in a database must be given a systematic and uniform treatment. This is a very important rule because a NULL can be interpreted as one the following − data is missing, data is not known, or data is not applicable.</a:t>
            </a:r>
          </a:p>
        </p:txBody>
      </p:sp>
      <p:sp>
        <p:nvSpPr>
          <p:cNvPr id="2" name="Title 1">
            <a:extLst>
              <a:ext uri="{FF2B5EF4-FFF2-40B4-BE49-F238E27FC236}">
                <a16:creationId xmlns:a16="http://schemas.microsoft.com/office/drawing/2014/main" id="{9608A0B1-68AA-6B44-8AFC-EE4C328DFC8A}"/>
              </a:ext>
            </a:extLst>
          </p:cNvPr>
          <p:cNvSpPr>
            <a:spLocks noGrp="1"/>
          </p:cNvSpPr>
          <p:nvPr>
            <p:ph type="title"/>
          </p:nvPr>
        </p:nvSpPr>
        <p:spPr/>
        <p:txBody>
          <a:bodyPr/>
          <a:lstStyle/>
          <a:p>
            <a:r>
              <a:rPr lang="en-US" dirty="0"/>
              <a:t>Codd’s 12 Rules</a:t>
            </a:r>
          </a:p>
        </p:txBody>
      </p:sp>
      <p:sp>
        <p:nvSpPr>
          <p:cNvPr id="4" name="Content Placeholder 3">
            <a:extLst>
              <a:ext uri="{FF2B5EF4-FFF2-40B4-BE49-F238E27FC236}">
                <a16:creationId xmlns:a16="http://schemas.microsoft.com/office/drawing/2014/main" id="{FB9B4BC5-F27F-6E41-A446-6298C02D654A}"/>
              </a:ext>
            </a:extLst>
          </p:cNvPr>
          <p:cNvSpPr>
            <a:spLocks noGrp="1"/>
          </p:cNvSpPr>
          <p:nvPr>
            <p:ph idx="4294967295"/>
          </p:nvPr>
        </p:nvSpPr>
        <p:spPr>
          <a:xfrm>
            <a:off x="4953000" y="479425"/>
            <a:ext cx="4191000" cy="4038600"/>
          </a:xfrm>
          <a:prstGeom prst="rect">
            <a:avLst/>
          </a:prstGeom>
        </p:spPr>
        <p:txBody>
          <a:bodyPr/>
          <a:lstStyle/>
          <a:p>
            <a:pPr marL="0" indent="0">
              <a:buNone/>
            </a:pPr>
            <a:r>
              <a:rPr lang="en-US" sz="1300" dirty="0"/>
              <a:t>Rule 4: Active Online Catalog</a:t>
            </a:r>
          </a:p>
          <a:p>
            <a:pPr marL="0" indent="0">
              <a:buNone/>
            </a:pPr>
            <a:r>
              <a:rPr lang="en-US" sz="1300" dirty="0"/>
              <a:t>The structure description of the entire database must be stored in an online catalog, known as data dictionary, which can be accessed by authorized users. Users can use the same query language to access the catalog which they use to access the database itself.</a:t>
            </a:r>
          </a:p>
          <a:p>
            <a:pPr marL="0" indent="0">
              <a:buNone/>
            </a:pPr>
            <a:endParaRPr lang="en-US" sz="1300" dirty="0"/>
          </a:p>
          <a:p>
            <a:pPr marL="0" indent="0">
              <a:buNone/>
            </a:pPr>
            <a:r>
              <a:rPr lang="en-US" sz="1300" dirty="0"/>
              <a:t>Rule 5: Comprehensive Data Sub-Language Rule</a:t>
            </a:r>
          </a:p>
          <a:p>
            <a:pPr marL="0" indent="0">
              <a:buNone/>
            </a:pPr>
            <a:r>
              <a:rPr lang="en-US" sz="1300" dirty="0"/>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marL="0" indent="0">
              <a:buNone/>
            </a:pPr>
            <a:endParaRPr lang="en-US" sz="1300" dirty="0"/>
          </a:p>
          <a:p>
            <a:pPr marL="0" indent="0">
              <a:buNone/>
            </a:pPr>
            <a:r>
              <a:rPr lang="en-US" sz="1300" dirty="0"/>
              <a:t>Rule 6: View Updating Rule</a:t>
            </a:r>
          </a:p>
          <a:p>
            <a:pPr marL="0" indent="0">
              <a:buNone/>
            </a:pPr>
            <a:r>
              <a:rPr lang="en-US" sz="1300" dirty="0"/>
              <a:t>All the views of a database, which can theoretically be updated, must also be updatable by the system.</a:t>
            </a:r>
          </a:p>
          <a:p>
            <a:pPr marL="0" indent="0">
              <a:buNone/>
            </a:pPr>
            <a:endParaRPr lang="en-US" sz="1300" dirty="0"/>
          </a:p>
          <a:p>
            <a:pPr marL="0" indent="0">
              <a:buNone/>
            </a:pPr>
            <a:endParaRPr lang="en-US" sz="1300" dirty="0"/>
          </a:p>
        </p:txBody>
      </p:sp>
      <p:sp>
        <p:nvSpPr>
          <p:cNvPr id="5" name="TextBox 4">
            <a:extLst>
              <a:ext uri="{FF2B5EF4-FFF2-40B4-BE49-F238E27FC236}">
                <a16:creationId xmlns:a16="http://schemas.microsoft.com/office/drawing/2014/main" id="{A03E8212-26F8-C041-075F-990318B8B618}"/>
              </a:ext>
            </a:extLst>
          </p:cNvPr>
          <p:cNvSpPr txBox="1"/>
          <p:nvPr/>
        </p:nvSpPr>
        <p:spPr>
          <a:xfrm>
            <a:off x="3500722" y="1657350"/>
            <a:ext cx="970715" cy="369332"/>
          </a:xfrm>
          <a:prstGeom prst="rect">
            <a:avLst/>
          </a:prstGeom>
          <a:noFill/>
        </p:spPr>
        <p:txBody>
          <a:bodyPr wrap="none" rtlCol="0">
            <a:spAutoFit/>
          </a:bodyPr>
          <a:lstStyle/>
          <a:p>
            <a:r>
              <a:rPr lang="en-US" dirty="0">
                <a:solidFill>
                  <a:srgbClr val="FF0000"/>
                </a:solidFill>
              </a:rPr>
              <a:t>URL Like</a:t>
            </a:r>
          </a:p>
        </p:txBody>
      </p:sp>
    </p:spTree>
    <p:extLst>
      <p:ext uri="{BB962C8B-B14F-4D97-AF65-F5344CB8AC3E}">
        <p14:creationId xmlns:p14="http://schemas.microsoft.com/office/powerpoint/2010/main" val="349755287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5AECDF0-9C19-CD4B-9346-D09FF32E8DA8}"/>
              </a:ext>
            </a:extLst>
          </p:cNvPr>
          <p:cNvSpPr>
            <a:spLocks noGrp="1"/>
          </p:cNvSpPr>
          <p:nvPr>
            <p:ph type="title"/>
          </p:nvPr>
        </p:nvSpPr>
        <p:spPr/>
        <p:txBody>
          <a:bodyPr/>
          <a:lstStyle/>
          <a:p>
            <a:r>
              <a:rPr lang="en-US" dirty="0"/>
              <a:t>Module II – DBMS Architecture and Implementation</a:t>
            </a:r>
          </a:p>
        </p:txBody>
      </p:sp>
      <p:pic>
        <p:nvPicPr>
          <p:cNvPr id="4" name="Picture 3">
            <a:extLst>
              <a:ext uri="{FF2B5EF4-FFF2-40B4-BE49-F238E27FC236}">
                <a16:creationId xmlns:a16="http://schemas.microsoft.com/office/drawing/2014/main" id="{EDE6AE24-A903-BA4F-9CDB-111321888EB9}"/>
              </a:ext>
            </a:extLst>
          </p:cNvPr>
          <p:cNvPicPr>
            <a:picLocks noChangeAspect="1"/>
          </p:cNvPicPr>
          <p:nvPr/>
        </p:nvPicPr>
        <p:blipFill>
          <a:blip r:embed="rId2"/>
          <a:stretch>
            <a:fillRect/>
          </a:stretch>
        </p:blipFill>
        <p:spPr>
          <a:xfrm>
            <a:off x="533400" y="971550"/>
            <a:ext cx="8430462" cy="2125733"/>
          </a:xfrm>
          <a:prstGeom prst="rect">
            <a:avLst/>
          </a:prstGeom>
        </p:spPr>
      </p:pic>
      <p:pic>
        <p:nvPicPr>
          <p:cNvPr id="5" name="Picture 4">
            <a:extLst>
              <a:ext uri="{FF2B5EF4-FFF2-40B4-BE49-F238E27FC236}">
                <a16:creationId xmlns:a16="http://schemas.microsoft.com/office/drawing/2014/main" id="{DAE8A419-45AF-B84F-A392-0D451AFE520E}"/>
              </a:ext>
            </a:extLst>
          </p:cNvPr>
          <p:cNvPicPr>
            <a:picLocks noChangeAspect="1"/>
          </p:cNvPicPr>
          <p:nvPr/>
        </p:nvPicPr>
        <p:blipFill>
          <a:blip r:embed="rId3"/>
          <a:stretch>
            <a:fillRect/>
          </a:stretch>
        </p:blipFill>
        <p:spPr>
          <a:xfrm>
            <a:off x="32518" y="2225298"/>
            <a:ext cx="802115" cy="802115"/>
          </a:xfrm>
          <a:prstGeom prst="rect">
            <a:avLst/>
          </a:prstGeom>
        </p:spPr>
      </p:pic>
      <p:sp>
        <p:nvSpPr>
          <p:cNvPr id="6" name="TextBox 5">
            <a:extLst>
              <a:ext uri="{FF2B5EF4-FFF2-40B4-BE49-F238E27FC236}">
                <a16:creationId xmlns:a16="http://schemas.microsoft.com/office/drawing/2014/main" id="{BAD88A21-5EDE-D741-9C22-6A44FC92258F}"/>
              </a:ext>
            </a:extLst>
          </p:cNvPr>
          <p:cNvSpPr txBox="1"/>
          <p:nvPr/>
        </p:nvSpPr>
        <p:spPr>
          <a:xfrm>
            <a:off x="76200" y="3114938"/>
            <a:ext cx="914400" cy="914400"/>
          </a:xfrm>
          <a:prstGeom prst="rect">
            <a:avLst/>
          </a:prstGeom>
          <a:noFill/>
        </p:spPr>
        <p:txBody>
          <a:bodyPr wrap="none" rtlCol="0">
            <a:noAutofit/>
          </a:bodyPr>
          <a:lstStyle/>
          <a:p>
            <a:pPr>
              <a:lnSpc>
                <a:spcPct val="90000"/>
              </a:lnSpc>
              <a:spcBef>
                <a:spcPts val="600"/>
              </a:spcBef>
              <a:spcAft>
                <a:spcPts val="0"/>
              </a:spcAft>
              <a:buClr>
                <a:schemeClr val="bg1"/>
              </a:buClr>
            </a:pPr>
            <a:r>
              <a:rPr lang="en-US" sz="2000" dirty="0">
                <a:solidFill>
                  <a:srgbClr val="00B050"/>
                </a:solidFill>
                <a:latin typeface="+mn-lt"/>
              </a:rPr>
              <a:t>Covered for </a:t>
            </a:r>
            <a:r>
              <a:rPr lang="en-US" sz="2000">
                <a:solidFill>
                  <a:srgbClr val="00B050"/>
                </a:solidFill>
                <a:latin typeface="+mn-lt"/>
              </a:rPr>
              <a:t>the relational model.</a:t>
            </a:r>
            <a:endParaRPr lang="en-US" sz="2000" dirty="0" err="1">
              <a:solidFill>
                <a:srgbClr val="00B050"/>
              </a:solidFill>
              <a:latin typeface="+mn-lt"/>
            </a:endParaRPr>
          </a:p>
        </p:txBody>
      </p:sp>
      <p:cxnSp>
        <p:nvCxnSpPr>
          <p:cNvPr id="7" name="Straight Connector 6">
            <a:extLst>
              <a:ext uri="{FF2B5EF4-FFF2-40B4-BE49-F238E27FC236}">
                <a16:creationId xmlns:a16="http://schemas.microsoft.com/office/drawing/2014/main" id="{FE520F57-6B01-0044-A041-35C6F5E5DC33}"/>
              </a:ext>
            </a:extLst>
          </p:cNvPr>
          <p:cNvCxnSpPr/>
          <p:nvPr/>
        </p:nvCxnSpPr>
        <p:spPr>
          <a:xfrm>
            <a:off x="1450025" y="2213970"/>
            <a:ext cx="2883364"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66940F35-38C8-5446-B119-936F03F9FB10}"/>
              </a:ext>
            </a:extLst>
          </p:cNvPr>
          <p:cNvSpPr/>
          <p:nvPr/>
        </p:nvSpPr>
        <p:spPr>
          <a:xfrm>
            <a:off x="3241017" y="3975084"/>
            <a:ext cx="5684808" cy="461665"/>
          </a:xfrm>
          <a:prstGeom prst="rect">
            <a:avLst/>
          </a:prstGeom>
        </p:spPr>
        <p:txBody>
          <a:bodyPr wrap="square">
            <a:spAutoFit/>
          </a:bodyPr>
          <a:lstStyle/>
          <a:p>
            <a:r>
              <a:rPr lang="en-US" sz="1200" b="1" dirty="0">
                <a:solidFill>
                  <a:srgbClr val="111111"/>
                </a:solidFill>
                <a:latin typeface="Amazon Ember" charset="0"/>
              </a:rPr>
              <a:t>Database Systems: The Complete Book (2nd Edition)</a:t>
            </a:r>
            <a:br>
              <a:rPr lang="en-US" sz="1200" b="1" dirty="0">
                <a:solidFill>
                  <a:srgbClr val="111111"/>
                </a:solidFill>
                <a:latin typeface="Amazon Ember" charset="0"/>
              </a:rPr>
            </a:br>
            <a:r>
              <a:rPr lang="en-US" sz="1200" dirty="0">
                <a:solidFill>
                  <a:srgbClr val="111111"/>
                </a:solidFill>
                <a:latin typeface="Amazon Ember" charset="0"/>
              </a:rPr>
              <a:t>by </a:t>
            </a:r>
            <a:r>
              <a:rPr lang="en-US" sz="1200" dirty="0">
                <a:solidFill>
                  <a:srgbClr val="0066C0"/>
                </a:solidFill>
                <a:latin typeface="Amazon Ember" charset="0"/>
                <a:hlinkClick r:id="rId4"/>
              </a:rPr>
              <a:t>Hector Garcia-Molina</a:t>
            </a:r>
            <a:r>
              <a:rPr lang="en-US" sz="1200" dirty="0">
                <a:solidFill>
                  <a:srgbClr val="111111"/>
                </a:solidFill>
                <a:latin typeface="Amazon Ember" charset="0"/>
              </a:rPr>
              <a:t> </a:t>
            </a:r>
            <a:r>
              <a:rPr lang="en-US" sz="1200" dirty="0">
                <a:solidFill>
                  <a:srgbClr val="555555"/>
                </a:solidFill>
                <a:latin typeface="Amazon Ember" charset="0"/>
              </a:rPr>
              <a:t>(Author), </a:t>
            </a:r>
            <a:r>
              <a:rPr lang="en-US" sz="1200" dirty="0">
                <a:solidFill>
                  <a:srgbClr val="0066C0"/>
                </a:solidFill>
                <a:latin typeface="Amazon Ember" charset="0"/>
                <a:hlinkClick r:id="rId5"/>
              </a:rPr>
              <a:t>Jeffrey D. Ullman</a:t>
            </a:r>
            <a:r>
              <a:rPr lang="en-US" sz="1200" dirty="0">
                <a:solidFill>
                  <a:srgbClr val="111111"/>
                </a:solidFill>
                <a:latin typeface="Amazon Ember" charset="0"/>
              </a:rPr>
              <a:t> </a:t>
            </a:r>
            <a:r>
              <a:rPr lang="en-US" sz="1200" dirty="0">
                <a:solidFill>
                  <a:srgbClr val="555555"/>
                </a:solidFill>
                <a:latin typeface="Amazon Ember" charset="0"/>
              </a:rPr>
              <a:t>(Author), </a:t>
            </a:r>
            <a:r>
              <a:rPr lang="en-US" sz="1200" dirty="0">
                <a:solidFill>
                  <a:srgbClr val="0066C0"/>
                </a:solidFill>
                <a:latin typeface="Amazon Ember" charset="0"/>
                <a:hlinkClick r:id="rId6"/>
              </a:rPr>
              <a:t>Jennifer Widom</a:t>
            </a:r>
            <a:r>
              <a:rPr lang="en-US" sz="1200" dirty="0">
                <a:solidFill>
                  <a:srgbClr val="111111"/>
                </a:solidFill>
                <a:latin typeface="Amazon Ember" charset="0"/>
              </a:rPr>
              <a:t> </a:t>
            </a:r>
            <a:r>
              <a:rPr lang="en-US" sz="1200" dirty="0">
                <a:solidFill>
                  <a:srgbClr val="555555"/>
                </a:solidFill>
                <a:latin typeface="Amazon Ember" charset="0"/>
              </a:rPr>
              <a:t>(Author)</a:t>
            </a:r>
            <a:endParaRPr lang="en-US" sz="1200" b="0" i="0" dirty="0">
              <a:solidFill>
                <a:srgbClr val="111111"/>
              </a:solidFill>
              <a:effectLst/>
              <a:latin typeface="Amazon Ember" charset="0"/>
            </a:endParaRPr>
          </a:p>
        </p:txBody>
      </p:sp>
    </p:spTree>
    <p:extLst>
      <p:ext uri="{BB962C8B-B14F-4D97-AF65-F5344CB8AC3E}">
        <p14:creationId xmlns:p14="http://schemas.microsoft.com/office/powerpoint/2010/main" val="413420802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5AECDF0-9C19-CD4B-9346-D09FF32E8DA8}"/>
              </a:ext>
            </a:extLst>
          </p:cNvPr>
          <p:cNvSpPr>
            <a:spLocks noGrp="1"/>
          </p:cNvSpPr>
          <p:nvPr>
            <p:ph type="title"/>
          </p:nvPr>
        </p:nvSpPr>
        <p:spPr/>
        <p:txBody>
          <a:bodyPr/>
          <a:lstStyle/>
          <a:p>
            <a:r>
              <a:rPr lang="en-US" dirty="0"/>
              <a:t>Module II – DBMS Architecture and Implementation</a:t>
            </a:r>
          </a:p>
        </p:txBody>
      </p:sp>
      <p:pic>
        <p:nvPicPr>
          <p:cNvPr id="9" name="Picture 8">
            <a:extLst>
              <a:ext uri="{FF2B5EF4-FFF2-40B4-BE49-F238E27FC236}">
                <a16:creationId xmlns:a16="http://schemas.microsoft.com/office/drawing/2014/main" id="{E0613881-BB41-2744-BB75-0F4495E27BE5}"/>
              </a:ext>
            </a:extLst>
          </p:cNvPr>
          <p:cNvPicPr>
            <a:picLocks noChangeAspect="1"/>
          </p:cNvPicPr>
          <p:nvPr/>
        </p:nvPicPr>
        <p:blipFill>
          <a:blip r:embed="rId2"/>
          <a:stretch>
            <a:fillRect/>
          </a:stretch>
        </p:blipFill>
        <p:spPr>
          <a:xfrm>
            <a:off x="779048" y="574003"/>
            <a:ext cx="7885982" cy="3592754"/>
          </a:xfrm>
          <a:prstGeom prst="rect">
            <a:avLst/>
          </a:prstGeom>
        </p:spPr>
      </p:pic>
      <p:sp>
        <p:nvSpPr>
          <p:cNvPr id="10" name="Rectangle 9">
            <a:extLst>
              <a:ext uri="{FF2B5EF4-FFF2-40B4-BE49-F238E27FC236}">
                <a16:creationId xmlns:a16="http://schemas.microsoft.com/office/drawing/2014/main" id="{56EC997B-4574-BC41-B0FA-B7B0CC1CBA6B}"/>
              </a:ext>
            </a:extLst>
          </p:cNvPr>
          <p:cNvSpPr/>
          <p:nvPr/>
        </p:nvSpPr>
        <p:spPr>
          <a:xfrm>
            <a:off x="3314992" y="4172612"/>
            <a:ext cx="5684808" cy="461665"/>
          </a:xfrm>
          <a:prstGeom prst="rect">
            <a:avLst/>
          </a:prstGeom>
        </p:spPr>
        <p:txBody>
          <a:bodyPr wrap="square">
            <a:spAutoFit/>
          </a:bodyPr>
          <a:lstStyle/>
          <a:p>
            <a:r>
              <a:rPr lang="en-US" sz="1200" b="1" dirty="0">
                <a:solidFill>
                  <a:srgbClr val="111111"/>
                </a:solidFill>
                <a:latin typeface="Amazon Ember" charset="0"/>
              </a:rPr>
              <a:t>Database Systems: The Complete Book (2nd Edition)</a:t>
            </a:r>
            <a:br>
              <a:rPr lang="en-US" sz="1200" b="1" dirty="0">
                <a:solidFill>
                  <a:srgbClr val="111111"/>
                </a:solidFill>
                <a:latin typeface="Amazon Ember" charset="0"/>
              </a:rPr>
            </a:br>
            <a:r>
              <a:rPr lang="en-US" sz="1200" dirty="0">
                <a:solidFill>
                  <a:srgbClr val="111111"/>
                </a:solidFill>
                <a:latin typeface="Amazon Ember" charset="0"/>
              </a:rPr>
              <a:t>by </a:t>
            </a:r>
            <a:r>
              <a:rPr lang="en-US" sz="1200" dirty="0">
                <a:solidFill>
                  <a:srgbClr val="0066C0"/>
                </a:solidFill>
                <a:latin typeface="Amazon Ember" charset="0"/>
                <a:hlinkClick r:id="rId3"/>
              </a:rPr>
              <a:t>Hector Garcia-Molina</a:t>
            </a:r>
            <a:r>
              <a:rPr lang="en-US" sz="1200" dirty="0">
                <a:solidFill>
                  <a:srgbClr val="111111"/>
                </a:solidFill>
                <a:latin typeface="Amazon Ember" charset="0"/>
              </a:rPr>
              <a:t> </a:t>
            </a:r>
            <a:r>
              <a:rPr lang="en-US" sz="1200" dirty="0">
                <a:solidFill>
                  <a:srgbClr val="555555"/>
                </a:solidFill>
                <a:latin typeface="Amazon Ember" charset="0"/>
              </a:rPr>
              <a:t>(Author), </a:t>
            </a:r>
            <a:r>
              <a:rPr lang="en-US" sz="1200" dirty="0">
                <a:solidFill>
                  <a:srgbClr val="0066C0"/>
                </a:solidFill>
                <a:latin typeface="Amazon Ember" charset="0"/>
                <a:hlinkClick r:id="rId4"/>
              </a:rPr>
              <a:t>Jeffrey D. Ullman</a:t>
            </a:r>
            <a:r>
              <a:rPr lang="en-US" sz="1200" dirty="0">
                <a:solidFill>
                  <a:srgbClr val="111111"/>
                </a:solidFill>
                <a:latin typeface="Amazon Ember" charset="0"/>
              </a:rPr>
              <a:t> </a:t>
            </a:r>
            <a:r>
              <a:rPr lang="en-US" sz="1200" dirty="0">
                <a:solidFill>
                  <a:srgbClr val="555555"/>
                </a:solidFill>
                <a:latin typeface="Amazon Ember" charset="0"/>
              </a:rPr>
              <a:t>(Author), </a:t>
            </a:r>
            <a:r>
              <a:rPr lang="en-US" sz="1200" dirty="0">
                <a:solidFill>
                  <a:srgbClr val="0066C0"/>
                </a:solidFill>
                <a:latin typeface="Amazon Ember" charset="0"/>
                <a:hlinkClick r:id="rId5"/>
              </a:rPr>
              <a:t>Jennifer Widom</a:t>
            </a:r>
            <a:r>
              <a:rPr lang="en-US" sz="1200" dirty="0">
                <a:solidFill>
                  <a:srgbClr val="111111"/>
                </a:solidFill>
                <a:latin typeface="Amazon Ember" charset="0"/>
              </a:rPr>
              <a:t> </a:t>
            </a:r>
            <a:r>
              <a:rPr lang="en-US" sz="1200" dirty="0">
                <a:solidFill>
                  <a:srgbClr val="555555"/>
                </a:solidFill>
                <a:latin typeface="Amazon Ember" charset="0"/>
              </a:rPr>
              <a:t>(Author)</a:t>
            </a:r>
            <a:endParaRPr lang="en-US" sz="1200" b="0" i="0" dirty="0">
              <a:solidFill>
                <a:srgbClr val="111111"/>
              </a:solidFill>
              <a:effectLst/>
              <a:latin typeface="Amazon Ember" charset="0"/>
            </a:endParaRPr>
          </a:p>
        </p:txBody>
      </p:sp>
      <p:pic>
        <p:nvPicPr>
          <p:cNvPr id="11" name="Picture 10">
            <a:extLst>
              <a:ext uri="{FF2B5EF4-FFF2-40B4-BE49-F238E27FC236}">
                <a16:creationId xmlns:a16="http://schemas.microsoft.com/office/drawing/2014/main" id="{128E0CF9-8690-C840-B786-52253813FF33}"/>
              </a:ext>
            </a:extLst>
          </p:cNvPr>
          <p:cNvPicPr>
            <a:picLocks noChangeAspect="1"/>
          </p:cNvPicPr>
          <p:nvPr/>
        </p:nvPicPr>
        <p:blipFill>
          <a:blip r:embed="rId6"/>
          <a:stretch>
            <a:fillRect/>
          </a:stretch>
        </p:blipFill>
        <p:spPr>
          <a:xfrm>
            <a:off x="139865" y="474242"/>
            <a:ext cx="802115" cy="802115"/>
          </a:xfrm>
          <a:prstGeom prst="rect">
            <a:avLst/>
          </a:prstGeom>
        </p:spPr>
      </p:pic>
      <p:sp>
        <p:nvSpPr>
          <p:cNvPr id="12" name="Left Brace 11">
            <a:extLst>
              <a:ext uri="{FF2B5EF4-FFF2-40B4-BE49-F238E27FC236}">
                <a16:creationId xmlns:a16="http://schemas.microsoft.com/office/drawing/2014/main" id="{A6967C67-63ED-C14A-93C8-CC029FDC3E9B}"/>
              </a:ext>
            </a:extLst>
          </p:cNvPr>
          <p:cNvSpPr/>
          <p:nvPr/>
        </p:nvSpPr>
        <p:spPr>
          <a:xfrm>
            <a:off x="513933" y="1488403"/>
            <a:ext cx="353746" cy="2516269"/>
          </a:xfrm>
          <a:prstGeom prst="lef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21892794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3"/>
          <p:cNvSpPr>
            <a:spLocks noGrp="1" noChangeArrowheads="1"/>
          </p:cNvSpPr>
          <p:nvPr>
            <p:ph idx="1"/>
          </p:nvPr>
        </p:nvSpPr>
        <p:spPr/>
        <p:txBody>
          <a:bodyPr/>
          <a:lstStyle/>
          <a:p>
            <a:pPr marL="0" indent="0">
              <a:spcBef>
                <a:spcPts val="0"/>
              </a:spcBef>
              <a:spcAft>
                <a:spcPts val="300"/>
              </a:spcAft>
              <a:buNone/>
            </a:pPr>
            <a:r>
              <a:rPr kumimoji="1" lang="en-US" altLang="en-US" sz="2400" b="0" i="0" u="none" strike="noStrike" kern="1200" cap="none" spc="0" normalizeH="0" baseline="0" noProof="0" dirty="0">
                <a:ln>
                  <a:noFill/>
                </a:ln>
                <a:solidFill>
                  <a:srgbClr val="000000"/>
                </a:solidFill>
                <a:effectLst/>
                <a:uLnTx/>
                <a:uFillTx/>
                <a:latin typeface="Helvetica"/>
                <a:ea typeface="MS PGothic" panose="020B0600070205080204" pitchFamily="34" charset="-128"/>
                <a:cs typeface="ＭＳ Ｐゴシック" charset="0"/>
              </a:rPr>
              <a:t>In the early days, database applications were built directly on top of file systems, which leads to:</a:t>
            </a:r>
            <a:endParaRPr lang="en-US" altLang="en-US" sz="2400" dirty="0"/>
          </a:p>
          <a:p>
            <a:pPr>
              <a:spcBef>
                <a:spcPts val="0"/>
              </a:spcBef>
              <a:spcAft>
                <a:spcPts val="300"/>
              </a:spcAft>
            </a:pPr>
            <a:r>
              <a:rPr lang="en-US" altLang="en-US" dirty="0"/>
              <a:t>Data redundancy and inconsistency: data is stored  in multiple file formats resulting in duplication of information in different files</a:t>
            </a:r>
          </a:p>
          <a:p>
            <a:pPr>
              <a:spcBef>
                <a:spcPts val="0"/>
              </a:spcBef>
              <a:spcAft>
                <a:spcPts val="300"/>
              </a:spcAft>
            </a:pPr>
            <a:r>
              <a:rPr lang="en-US" altLang="en-US" dirty="0"/>
              <a:t>Difficulty in accessing data </a:t>
            </a:r>
          </a:p>
          <a:p>
            <a:pPr lvl="1">
              <a:spcBef>
                <a:spcPts val="0"/>
              </a:spcBef>
              <a:spcAft>
                <a:spcPts val="300"/>
              </a:spcAft>
            </a:pPr>
            <a:r>
              <a:rPr lang="en-US" altLang="en-US" dirty="0"/>
              <a:t>Need to write a new program to carry out each new task</a:t>
            </a:r>
          </a:p>
          <a:p>
            <a:pPr>
              <a:spcBef>
                <a:spcPts val="0"/>
              </a:spcBef>
              <a:spcAft>
                <a:spcPts val="300"/>
              </a:spcAft>
            </a:pPr>
            <a:r>
              <a:rPr lang="en-US" altLang="en-US" dirty="0"/>
              <a:t>Data isolation </a:t>
            </a:r>
          </a:p>
          <a:p>
            <a:pPr lvl="1">
              <a:spcBef>
                <a:spcPts val="0"/>
              </a:spcBef>
              <a:spcAft>
                <a:spcPts val="300"/>
              </a:spcAft>
            </a:pPr>
            <a:r>
              <a:rPr lang="en-US" altLang="en-US" dirty="0"/>
              <a:t>Multiple files and formats</a:t>
            </a:r>
          </a:p>
          <a:p>
            <a:pPr>
              <a:spcBef>
                <a:spcPts val="0"/>
              </a:spcBef>
              <a:spcAft>
                <a:spcPts val="300"/>
              </a:spcAft>
            </a:pPr>
            <a:r>
              <a:rPr lang="en-US" altLang="en-US" dirty="0"/>
              <a:t>Integrity problems</a:t>
            </a:r>
          </a:p>
          <a:p>
            <a:pPr lvl="1">
              <a:spcBef>
                <a:spcPts val="0"/>
              </a:spcBef>
              <a:spcAft>
                <a:spcPts val="300"/>
              </a:spcAft>
            </a:pPr>
            <a:r>
              <a:rPr lang="en-US" altLang="en-US" dirty="0"/>
              <a:t>Integrity constraints  (e.g., account balance &gt; 0) become </a:t>
            </a:r>
            <a:r>
              <a:rPr lang="ja-JP" altLang="en-US" dirty="0"/>
              <a:t>“</a:t>
            </a:r>
            <a:r>
              <a:rPr lang="en-US" altLang="ja-JP" dirty="0"/>
              <a:t>buried</a:t>
            </a:r>
            <a:r>
              <a:rPr lang="ja-JP" altLang="en-US" dirty="0"/>
              <a:t>”</a:t>
            </a:r>
            <a:r>
              <a:rPr lang="en-US" altLang="ja-JP" dirty="0"/>
              <a:t> in program code rather than being stated explicitly</a:t>
            </a:r>
          </a:p>
          <a:p>
            <a:pPr lvl="1">
              <a:spcBef>
                <a:spcPts val="0"/>
              </a:spcBef>
              <a:spcAft>
                <a:spcPts val="300"/>
              </a:spcAft>
            </a:pPr>
            <a:r>
              <a:rPr lang="en-US" altLang="en-US" dirty="0"/>
              <a:t>Hard to add new constraints or change existing ones</a:t>
            </a:r>
          </a:p>
        </p:txBody>
      </p:sp>
      <p:sp>
        <p:nvSpPr>
          <p:cNvPr id="13313" name="Rectangle 2"/>
          <p:cNvSpPr>
            <a:spLocks noGrp="1" noChangeArrowheads="1"/>
          </p:cNvSpPr>
          <p:nvPr>
            <p:ph type="title"/>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effectLst/>
              </a:rPr>
              <a:t>Purpose of Database Systems</a:t>
            </a:r>
          </a:p>
        </p:txBody>
      </p:sp>
    </p:spTree>
    <p:extLst>
      <p:ext uri="{BB962C8B-B14F-4D97-AF65-F5344CB8AC3E}">
        <p14:creationId xmlns:p14="http://schemas.microsoft.com/office/powerpoint/2010/main" val="340337661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3"/>
          <p:cNvSpPr>
            <a:spLocks noGrp="1" noChangeArrowheads="1"/>
          </p:cNvSpPr>
          <p:nvPr>
            <p:ph idx="1"/>
          </p:nvPr>
        </p:nvSpPr>
        <p:spPr/>
        <p:txBody>
          <a:bodyPr/>
          <a:lstStyle/>
          <a:p>
            <a:pPr>
              <a:spcBef>
                <a:spcPts val="0"/>
              </a:spcBef>
            </a:pPr>
            <a:r>
              <a:rPr lang="en-US" altLang="en-US" sz="1800" dirty="0"/>
              <a:t>Atomicity of updates</a:t>
            </a:r>
          </a:p>
          <a:p>
            <a:pPr lvl="1">
              <a:spcBef>
                <a:spcPts val="0"/>
              </a:spcBef>
            </a:pPr>
            <a:r>
              <a:rPr lang="en-US" altLang="en-US" sz="1600" dirty="0"/>
              <a:t>Failures may leave database in an inconsistent state with partial updates carried out</a:t>
            </a:r>
          </a:p>
          <a:p>
            <a:pPr lvl="1">
              <a:spcBef>
                <a:spcPts val="0"/>
              </a:spcBef>
            </a:pPr>
            <a:r>
              <a:rPr lang="en-US" altLang="en-US" sz="1600" dirty="0"/>
              <a:t>Example: Transfer of funds from one account to another should either complete or not happen at all</a:t>
            </a:r>
          </a:p>
          <a:p>
            <a:pPr>
              <a:spcBef>
                <a:spcPts val="0"/>
              </a:spcBef>
            </a:pPr>
            <a:r>
              <a:rPr lang="en-US" altLang="en-US" sz="1800" dirty="0"/>
              <a:t>Concurrent access by multiple users</a:t>
            </a:r>
          </a:p>
          <a:p>
            <a:pPr lvl="1">
              <a:spcBef>
                <a:spcPts val="0"/>
              </a:spcBef>
            </a:pPr>
            <a:r>
              <a:rPr lang="en-US" altLang="en-US" sz="1600" dirty="0"/>
              <a:t>Concurrent access needed for performance</a:t>
            </a:r>
          </a:p>
          <a:p>
            <a:pPr lvl="1">
              <a:spcBef>
                <a:spcPts val="0"/>
              </a:spcBef>
            </a:pPr>
            <a:r>
              <a:rPr lang="en-US" altLang="en-US" sz="1600" dirty="0"/>
              <a:t>Uncontrolled concurrent accesses can lead to inconsistencies</a:t>
            </a:r>
          </a:p>
          <a:p>
            <a:pPr lvl="2">
              <a:spcBef>
                <a:spcPts val="0"/>
              </a:spcBef>
            </a:pPr>
            <a:r>
              <a:rPr lang="en-US" altLang="en-US" sz="1400" dirty="0"/>
              <a:t>Ex: Two people reading a balance (say 100) and updating it by withdrawing money (say 50 each) at the same time</a:t>
            </a:r>
          </a:p>
          <a:p>
            <a:pPr>
              <a:spcBef>
                <a:spcPts val="0"/>
              </a:spcBef>
            </a:pPr>
            <a:r>
              <a:rPr lang="en-US" altLang="en-US" sz="1800" dirty="0"/>
              <a:t>Security problems</a:t>
            </a:r>
          </a:p>
          <a:p>
            <a:pPr lvl="1">
              <a:spcBef>
                <a:spcPts val="0"/>
              </a:spcBef>
            </a:pPr>
            <a:r>
              <a:rPr lang="en-US" altLang="en-US" sz="1600" dirty="0"/>
              <a:t>Hard to provide user access to some, but not all, data</a:t>
            </a:r>
          </a:p>
          <a:p>
            <a:pPr lvl="1">
              <a:spcBef>
                <a:spcPts val="0"/>
              </a:spcBef>
            </a:pPr>
            <a:endParaRPr lang="en-US" altLang="en-US" sz="1600" dirty="0"/>
          </a:p>
          <a:p>
            <a:pPr marL="0" indent="0">
              <a:spcBef>
                <a:spcPts val="0"/>
              </a:spcBef>
              <a:buNone/>
            </a:pPr>
            <a:r>
              <a:rPr lang="en-US" altLang="en-US" sz="1800" b="1" dirty="0">
                <a:solidFill>
                  <a:srgbClr val="002060"/>
                </a:solidFill>
              </a:rPr>
              <a:t>Database systems offer solutions to all the above problems. </a:t>
            </a:r>
            <a:r>
              <a:rPr lang="en-US" altLang="en-US" sz="1800" dirty="0"/>
              <a:t>In m</a:t>
            </a:r>
            <a:r>
              <a:rPr kumimoji="0" lang="en-US" sz="1600" b="0" i="0" u="none" strike="noStrike" kern="1200" cap="none" spc="0" normalizeH="0" baseline="0" noProof="0" dirty="0" err="1">
                <a:ln>
                  <a:noFill/>
                </a:ln>
                <a:solidFill>
                  <a:srgbClr val="000000"/>
                </a:solidFill>
                <a:effectLst/>
                <a:uLnTx/>
                <a:uFillTx/>
                <a:latin typeface="Calibri" charset="0"/>
                <a:ea typeface="ＭＳ Ｐゴシック" charset="-128"/>
                <a:cs typeface="+mn-cs"/>
              </a:rPr>
              <a:t>odule</a:t>
            </a:r>
            <a:r>
              <a:rPr kumimoji="0" lang="en-US" sz="1600" b="0" i="0" u="none" strike="noStrike" kern="1200" cap="none" spc="0" normalizeH="0" baseline="0" noProof="0" dirty="0">
                <a:ln>
                  <a:noFill/>
                </a:ln>
                <a:solidFill>
                  <a:srgbClr val="000000"/>
                </a:solidFill>
                <a:effectLst/>
                <a:uLnTx/>
                <a:uFillTx/>
                <a:latin typeface="Calibri" charset="0"/>
                <a:ea typeface="ＭＳ Ｐゴシック" charset="-128"/>
                <a:cs typeface="+mn-cs"/>
              </a:rPr>
              <a:t> I, we explored how users interact with the (some) of the functions through DDL and DML. In module II, we will explore </a:t>
            </a:r>
            <a:r>
              <a:rPr kumimoji="0" lang="en-US" sz="1600" b="0" i="1" u="none" strike="noStrike" kern="1200" cap="none" spc="0" normalizeH="0" baseline="0" noProof="0" dirty="0">
                <a:ln>
                  <a:noFill/>
                </a:ln>
                <a:solidFill>
                  <a:srgbClr val="000000"/>
                </a:solidFill>
                <a:effectLst/>
                <a:uLnTx/>
                <a:uFillTx/>
                <a:latin typeface="Calibri" charset="0"/>
                <a:ea typeface="ＭＳ Ｐゴシック" charset="-128"/>
                <a:cs typeface="+mn-cs"/>
              </a:rPr>
              <a:t>how</a:t>
            </a:r>
            <a:r>
              <a:rPr kumimoji="0" lang="en-US" sz="1600" b="0" i="0" u="none" strike="noStrike" kern="1200" cap="none" spc="0" normalizeH="0" baseline="0" noProof="0" dirty="0">
                <a:ln>
                  <a:noFill/>
                </a:ln>
                <a:solidFill>
                  <a:srgbClr val="000000"/>
                </a:solidFill>
                <a:effectLst/>
                <a:uLnTx/>
                <a:uFillTx/>
                <a:latin typeface="Calibri" charset="0"/>
                <a:ea typeface="ＭＳ Ｐゴシック" charset="-128"/>
                <a:cs typeface="+mn-cs"/>
              </a:rPr>
              <a:t> DBMS implement the capabilities “under the covers.”</a:t>
            </a:r>
            <a:endParaRPr lang="en-US" altLang="en-US" sz="1600" b="1" dirty="0">
              <a:solidFill>
                <a:srgbClr val="002060"/>
              </a:solidFill>
            </a:endParaRPr>
          </a:p>
          <a:p>
            <a:pPr lvl="1">
              <a:spcBef>
                <a:spcPts val="0"/>
              </a:spcBef>
            </a:pPr>
            <a:endParaRPr lang="en-US" altLang="en-US" sz="1600" dirty="0"/>
          </a:p>
          <a:p>
            <a:pPr marL="342900" lvl="1" indent="0">
              <a:spcBef>
                <a:spcPts val="0"/>
              </a:spcBef>
              <a:buNone/>
            </a:pPr>
            <a:endParaRPr lang="en-US" altLang="en-US" sz="1600" dirty="0"/>
          </a:p>
          <a:p>
            <a:pPr>
              <a:spcBef>
                <a:spcPts val="0"/>
              </a:spcBef>
              <a:buNone/>
            </a:pPr>
            <a:r>
              <a:rPr lang="en-US" altLang="en-US" sz="1800" b="1" dirty="0">
                <a:solidFill>
                  <a:srgbClr val="002060"/>
                </a:solidFill>
              </a:rPr>
              <a:t>    </a:t>
            </a:r>
          </a:p>
        </p:txBody>
      </p:sp>
      <p:sp>
        <p:nvSpPr>
          <p:cNvPr id="15361" name="Rectangle 2"/>
          <p:cNvSpPr>
            <a:spLocks noGrp="1" noChangeArrowheads="1"/>
          </p:cNvSpPr>
          <p:nvPr>
            <p:ph type="title"/>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effectLst/>
              </a:rPr>
              <a:t>Purpose of Database Systems (Cont.)</a:t>
            </a:r>
          </a:p>
        </p:txBody>
      </p:sp>
      <p:sp>
        <p:nvSpPr>
          <p:cNvPr id="2" name="TextBox 1">
            <a:extLst>
              <a:ext uri="{FF2B5EF4-FFF2-40B4-BE49-F238E27FC236}">
                <a16:creationId xmlns:a16="http://schemas.microsoft.com/office/drawing/2014/main" id="{3E0F4C28-EA73-3549-A75D-9E9F0A19B0EA}"/>
              </a:ext>
            </a:extLst>
          </p:cNvPr>
          <p:cNvSpPr txBox="1"/>
          <p:nvPr/>
        </p:nvSpPr>
        <p:spPr>
          <a:xfrm>
            <a:off x="4218115" y="4681835"/>
            <a:ext cx="364202" cy="369332"/>
          </a:xfrm>
          <a:prstGeom prst="rect">
            <a:avLst/>
          </a:prstGeom>
          <a:noFill/>
        </p:spPr>
        <p:txBody>
          <a:bodyPr wrap="none" rtlCol="0">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In</a:t>
            </a:r>
          </a:p>
        </p:txBody>
      </p:sp>
    </p:spTree>
    <p:extLst>
      <p:ext uri="{BB962C8B-B14F-4D97-AF65-F5344CB8AC3E}">
        <p14:creationId xmlns:p14="http://schemas.microsoft.com/office/powerpoint/2010/main" val="100530160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3AE59AC-B697-874F-869C-666F48527048}"/>
              </a:ext>
            </a:extLst>
          </p:cNvPr>
          <p:cNvSpPr>
            <a:spLocks noGrp="1"/>
          </p:cNvSpPr>
          <p:nvPr>
            <p:ph type="title"/>
          </p:nvPr>
        </p:nvSpPr>
        <p:spPr/>
        <p:txBody>
          <a:bodyPr/>
          <a:lstStyle/>
          <a:p>
            <a:r>
              <a:rPr lang="en-US" dirty="0"/>
              <a:t>DBMS Arch.</a:t>
            </a:r>
          </a:p>
        </p:txBody>
      </p:sp>
      <p:pic>
        <p:nvPicPr>
          <p:cNvPr id="4" name="Picture 3">
            <a:extLst>
              <a:ext uri="{FF2B5EF4-FFF2-40B4-BE49-F238E27FC236}">
                <a16:creationId xmlns:a16="http://schemas.microsoft.com/office/drawing/2014/main" id="{9668ECDD-9CA6-684B-9B0A-35DB4797E179}"/>
              </a:ext>
            </a:extLst>
          </p:cNvPr>
          <p:cNvPicPr>
            <a:picLocks noChangeAspect="1"/>
          </p:cNvPicPr>
          <p:nvPr/>
        </p:nvPicPr>
        <p:blipFill>
          <a:blip r:embed="rId2"/>
          <a:stretch>
            <a:fillRect/>
          </a:stretch>
        </p:blipFill>
        <p:spPr>
          <a:xfrm>
            <a:off x="258216" y="484118"/>
            <a:ext cx="4004144" cy="4163430"/>
          </a:xfrm>
          <a:prstGeom prst="rect">
            <a:avLst/>
          </a:prstGeom>
        </p:spPr>
      </p:pic>
      <p:pic>
        <p:nvPicPr>
          <p:cNvPr id="5" name="Picture 4">
            <a:extLst>
              <a:ext uri="{FF2B5EF4-FFF2-40B4-BE49-F238E27FC236}">
                <a16:creationId xmlns:a16="http://schemas.microsoft.com/office/drawing/2014/main" id="{69883D4D-14F1-C44E-A93B-9FC03ECB939F}"/>
              </a:ext>
            </a:extLst>
          </p:cNvPr>
          <p:cNvPicPr>
            <a:picLocks noChangeAspect="1"/>
          </p:cNvPicPr>
          <p:nvPr/>
        </p:nvPicPr>
        <p:blipFill>
          <a:blip r:embed="rId3"/>
          <a:stretch>
            <a:fillRect/>
          </a:stretch>
        </p:blipFill>
        <p:spPr>
          <a:xfrm>
            <a:off x="4256397" y="45642"/>
            <a:ext cx="4295441" cy="4624085"/>
          </a:xfrm>
          <a:prstGeom prst="rect">
            <a:avLst/>
          </a:prstGeom>
        </p:spPr>
      </p:pic>
    </p:spTree>
    <p:extLst>
      <p:ext uri="{BB962C8B-B14F-4D97-AF65-F5344CB8AC3E}">
        <p14:creationId xmlns:p14="http://schemas.microsoft.com/office/powerpoint/2010/main" val="143763608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ChangeArrowheads="1"/>
          </p:cNvSpPr>
          <p:nvPr/>
        </p:nvSpPr>
        <p:spPr bwMode="auto">
          <a:xfrm>
            <a:off x="228600" y="0"/>
            <a:ext cx="7239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altLang="en-US" sz="2400" b="0" i="0" u="none" strike="noStrike" kern="1200" cap="none" spc="0" normalizeH="0" baseline="0" noProof="0" dirty="0">
                <a:ln>
                  <a:noFill/>
                </a:ln>
                <a:solidFill>
                  <a:prstClr val="white"/>
                </a:solidFill>
                <a:effectLst/>
                <a:uLnTx/>
                <a:uFillTx/>
                <a:latin typeface="Calibri" charset="0"/>
                <a:ea typeface="ＭＳ Ｐゴシック" charset="-128"/>
                <a:cs typeface="+mn-cs"/>
              </a:rPr>
              <a:t>Data Management</a:t>
            </a:r>
          </a:p>
        </p:txBody>
      </p:sp>
      <p:sp>
        <p:nvSpPr>
          <p:cNvPr id="3" name="Content Placeholder 3"/>
          <p:cNvSpPr txBox="1">
            <a:spLocks/>
          </p:cNvSpPr>
          <p:nvPr/>
        </p:nvSpPr>
        <p:spPr>
          <a:xfrm>
            <a:off x="228600" y="1584333"/>
            <a:ext cx="3645895" cy="2960097"/>
          </a:xfrm>
          <a:prstGeom prst="rect">
            <a:avLst/>
          </a:prstGeom>
        </p:spPr>
        <p:txBody>
          <a:bodyPr/>
          <a:lst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200" rtl="0" eaLnBrk="1" fontAlgn="base" latinLnBrk="0" hangingPunct="1">
              <a:lnSpc>
                <a:spcPct val="100000"/>
              </a:lnSpc>
              <a:spcBef>
                <a:spcPct val="20000"/>
              </a:spcBef>
              <a:spcAft>
                <a:spcPct val="0"/>
              </a:spcAft>
              <a:buClrTx/>
              <a:buSzTx/>
              <a:buNone/>
              <a:tabLst/>
              <a:defRPr/>
            </a:pPr>
            <a:r>
              <a:rPr kumimoji="0" lang="en-US" sz="2400" b="0" i="0" u="none" strike="noStrike" kern="1200" cap="none" spc="0" normalizeH="0" baseline="0" noProof="0" dirty="0">
                <a:ln>
                  <a:noFill/>
                </a:ln>
                <a:solidFill>
                  <a:prstClr val="black"/>
                </a:solidFill>
                <a:effectLst/>
                <a:uLnTx/>
                <a:uFillTx/>
                <a:latin typeface="Calibri"/>
                <a:ea typeface="ＭＳ Ｐゴシック" charset="-128"/>
                <a:cs typeface="+mn-cs"/>
              </a:rPr>
              <a:t>Today</a:t>
            </a:r>
          </a:p>
          <a:p>
            <a:pPr marL="342900" marR="0" lvl="0" indent="-342900" algn="l" defTabSz="457200" rtl="0" eaLnBrk="1" fontAlgn="base" latinLnBrk="0" hangingPunct="1">
              <a:lnSpc>
                <a:spcPct val="100000"/>
              </a:lnSpc>
              <a:spcBef>
                <a:spcPct val="20000"/>
              </a:spcBef>
              <a:spcAft>
                <a:spcPct val="0"/>
              </a:spcAft>
              <a:buClrTx/>
              <a:buSzTx/>
              <a:buFont typeface="Arial" charset="0"/>
              <a:buChar char="•"/>
              <a:tabLst/>
              <a:defRPr/>
            </a:pPr>
            <a:r>
              <a:rPr kumimoji="0" lang="en-US" sz="2400" b="0" i="0" u="none" strike="noStrike" kern="1200" cap="none" spc="0" normalizeH="0" baseline="0" noProof="0" dirty="0">
                <a:ln>
                  <a:noFill/>
                </a:ln>
                <a:solidFill>
                  <a:srgbClr val="7030A0"/>
                </a:solidFill>
                <a:effectLst/>
                <a:uLnTx/>
                <a:uFillTx/>
                <a:latin typeface="Calibri"/>
                <a:ea typeface="ＭＳ Ｐゴシック" charset="-128"/>
                <a:cs typeface="+mn-cs"/>
              </a:rPr>
              <a:t>Load/save things quickly.</a:t>
            </a:r>
          </a:p>
        </p:txBody>
      </p:sp>
      <p:pic>
        <p:nvPicPr>
          <p:cNvPr id="4" name="Picture 3"/>
          <p:cNvPicPr>
            <a:picLocks noChangeAspect="1"/>
          </p:cNvPicPr>
          <p:nvPr/>
        </p:nvPicPr>
        <p:blipFill>
          <a:blip r:embed="rId2"/>
          <a:stretch>
            <a:fillRect/>
          </a:stretch>
        </p:blipFill>
        <p:spPr>
          <a:xfrm>
            <a:off x="3848100" y="0"/>
            <a:ext cx="4075445" cy="4622893"/>
          </a:xfrm>
          <a:prstGeom prst="rect">
            <a:avLst/>
          </a:prstGeom>
        </p:spPr>
      </p:pic>
      <p:sp>
        <p:nvSpPr>
          <p:cNvPr id="5" name="Rectangle 4"/>
          <p:cNvSpPr/>
          <p:nvPr/>
        </p:nvSpPr>
        <p:spPr>
          <a:xfrm>
            <a:off x="5131000" y="3987483"/>
            <a:ext cx="3796535" cy="246221"/>
          </a:xfrm>
          <a:prstGeom prst="rect">
            <a:avLst/>
          </a:prstGeom>
        </p:spPr>
        <p:txBody>
          <a:bodyPr wrap="square">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solidFill>
                  <a:srgbClr val="111111"/>
                </a:solidFill>
                <a:effectLst/>
                <a:uLnTx/>
                <a:uFillTx/>
                <a:latin typeface="Amazon Ember" charset="0"/>
                <a:ea typeface="ＭＳ Ｐゴシック" charset="-128"/>
                <a:cs typeface="+mn-cs"/>
              </a:rPr>
              <a:t>Database Systems: The Complete Book (2nd Edition)</a:t>
            </a:r>
            <a:br>
              <a:rPr kumimoji="0" lang="en-US" sz="500" b="1" i="0" u="none" strike="noStrike" kern="1200" cap="none" spc="0" normalizeH="0" baseline="0" noProof="0" dirty="0">
                <a:ln>
                  <a:noFill/>
                </a:ln>
                <a:solidFill>
                  <a:srgbClr val="111111"/>
                </a:solidFill>
                <a:effectLst/>
                <a:uLnTx/>
                <a:uFillTx/>
                <a:latin typeface="Amazon Ember" charset="0"/>
                <a:ea typeface="ＭＳ Ｐゴシック" charset="-128"/>
                <a:cs typeface="+mn-cs"/>
              </a:rPr>
            </a:br>
            <a:r>
              <a:rPr kumimoji="0" lang="en-US" sz="500" b="0" i="0" u="none" strike="noStrike" kern="1200" cap="none" spc="0" normalizeH="0" baseline="0" noProof="0" dirty="0">
                <a:ln>
                  <a:noFill/>
                </a:ln>
                <a:solidFill>
                  <a:srgbClr val="111111"/>
                </a:solidFill>
                <a:effectLst/>
                <a:uLnTx/>
                <a:uFillTx/>
                <a:latin typeface="Amazon Ember" charset="0"/>
                <a:ea typeface="ＭＳ Ｐゴシック" charset="-128"/>
                <a:cs typeface="+mn-cs"/>
              </a:rPr>
              <a:t>by </a:t>
            </a:r>
            <a:r>
              <a:rPr kumimoji="0" lang="en-US" sz="500" b="0" i="0" u="none" strike="noStrike" kern="1200" cap="none" spc="0" normalizeH="0" baseline="0" noProof="0" dirty="0">
                <a:ln>
                  <a:noFill/>
                </a:ln>
                <a:solidFill>
                  <a:srgbClr val="0066C0"/>
                </a:solidFill>
                <a:effectLst/>
                <a:uLnTx/>
                <a:uFillTx/>
                <a:latin typeface="Amazon Ember" charset="0"/>
                <a:ea typeface="ＭＳ Ｐゴシック" charset="-128"/>
                <a:cs typeface="+mn-cs"/>
                <a:hlinkClick r:id="rId3"/>
              </a:rPr>
              <a:t>Hector Garcia-Molina</a:t>
            </a:r>
            <a:r>
              <a:rPr kumimoji="0" lang="en-US" sz="500" b="0" i="0" u="none" strike="noStrike" kern="1200" cap="none" spc="0" normalizeH="0" baseline="0" noProof="0" dirty="0">
                <a:ln>
                  <a:noFill/>
                </a:ln>
                <a:solidFill>
                  <a:srgbClr val="111111"/>
                </a:solidFill>
                <a:effectLst/>
                <a:uLnTx/>
                <a:uFillTx/>
                <a:latin typeface="Amazon Ember" charset="0"/>
                <a:ea typeface="ＭＳ Ｐゴシック" charset="-128"/>
                <a:cs typeface="+mn-cs"/>
              </a:rPr>
              <a:t> </a:t>
            </a:r>
            <a:r>
              <a:rPr kumimoji="0" lang="en-US" sz="500" b="0" i="0" u="none" strike="noStrike" kern="1200" cap="none" spc="0" normalizeH="0" baseline="0" noProof="0" dirty="0">
                <a:ln>
                  <a:noFill/>
                </a:ln>
                <a:solidFill>
                  <a:srgbClr val="555555"/>
                </a:solidFill>
                <a:effectLst/>
                <a:uLnTx/>
                <a:uFillTx/>
                <a:latin typeface="Amazon Ember" charset="0"/>
                <a:ea typeface="ＭＳ Ｐゴシック" charset="-128"/>
                <a:cs typeface="+mn-cs"/>
              </a:rPr>
              <a:t>(Author), </a:t>
            </a:r>
            <a:r>
              <a:rPr kumimoji="0" lang="en-US" sz="500" b="0" i="0" u="none" strike="noStrike" kern="1200" cap="none" spc="0" normalizeH="0" baseline="0" noProof="0" dirty="0">
                <a:ln>
                  <a:noFill/>
                </a:ln>
                <a:solidFill>
                  <a:srgbClr val="0066C0"/>
                </a:solidFill>
                <a:effectLst/>
                <a:uLnTx/>
                <a:uFillTx/>
                <a:latin typeface="Amazon Ember" charset="0"/>
                <a:ea typeface="ＭＳ Ｐゴシック" charset="-128"/>
                <a:cs typeface="+mn-cs"/>
                <a:hlinkClick r:id="rId4"/>
              </a:rPr>
              <a:t>Jeffrey D. Ullman</a:t>
            </a:r>
            <a:r>
              <a:rPr kumimoji="0" lang="en-US" sz="500" b="0" i="0" u="none" strike="noStrike" kern="1200" cap="none" spc="0" normalizeH="0" baseline="0" noProof="0" dirty="0">
                <a:ln>
                  <a:noFill/>
                </a:ln>
                <a:solidFill>
                  <a:srgbClr val="111111"/>
                </a:solidFill>
                <a:effectLst/>
                <a:uLnTx/>
                <a:uFillTx/>
                <a:latin typeface="Amazon Ember" charset="0"/>
                <a:ea typeface="ＭＳ Ｐゴシック" charset="-128"/>
                <a:cs typeface="+mn-cs"/>
              </a:rPr>
              <a:t> </a:t>
            </a:r>
            <a:r>
              <a:rPr kumimoji="0" lang="en-US" sz="500" b="0" i="0" u="none" strike="noStrike" kern="1200" cap="none" spc="0" normalizeH="0" baseline="0" noProof="0" dirty="0">
                <a:ln>
                  <a:noFill/>
                </a:ln>
                <a:solidFill>
                  <a:srgbClr val="555555"/>
                </a:solidFill>
                <a:effectLst/>
                <a:uLnTx/>
                <a:uFillTx/>
                <a:latin typeface="Amazon Ember" charset="0"/>
                <a:ea typeface="ＭＳ Ｐゴシック" charset="-128"/>
                <a:cs typeface="+mn-cs"/>
              </a:rPr>
              <a:t>(Author), </a:t>
            </a:r>
            <a:r>
              <a:rPr kumimoji="0" lang="en-US" sz="500" b="0" i="0" u="none" strike="noStrike" kern="1200" cap="none" spc="0" normalizeH="0" baseline="0" noProof="0" dirty="0">
                <a:ln>
                  <a:noFill/>
                </a:ln>
                <a:solidFill>
                  <a:srgbClr val="0066C0"/>
                </a:solidFill>
                <a:effectLst/>
                <a:uLnTx/>
                <a:uFillTx/>
                <a:latin typeface="Amazon Ember" charset="0"/>
                <a:ea typeface="ＭＳ Ｐゴシック" charset="-128"/>
                <a:cs typeface="+mn-cs"/>
                <a:hlinkClick r:id="rId5"/>
              </a:rPr>
              <a:t>Jennifer Widom</a:t>
            </a:r>
            <a:r>
              <a:rPr kumimoji="0" lang="en-US" sz="500" b="0" i="0" u="none" strike="noStrike" kern="1200" cap="none" spc="0" normalizeH="0" baseline="0" noProof="0" dirty="0">
                <a:ln>
                  <a:noFill/>
                </a:ln>
                <a:solidFill>
                  <a:srgbClr val="111111"/>
                </a:solidFill>
                <a:effectLst/>
                <a:uLnTx/>
                <a:uFillTx/>
                <a:latin typeface="Amazon Ember" charset="0"/>
                <a:ea typeface="ＭＳ Ｐゴシック" charset="-128"/>
                <a:cs typeface="+mn-cs"/>
              </a:rPr>
              <a:t> </a:t>
            </a:r>
            <a:r>
              <a:rPr kumimoji="0" lang="en-US" sz="500" b="0" i="0" u="none" strike="noStrike" kern="1200" cap="none" spc="0" normalizeH="0" baseline="0" noProof="0" dirty="0">
                <a:ln>
                  <a:noFill/>
                </a:ln>
                <a:solidFill>
                  <a:srgbClr val="555555"/>
                </a:solidFill>
                <a:effectLst/>
                <a:uLnTx/>
                <a:uFillTx/>
                <a:latin typeface="Amazon Ember" charset="0"/>
                <a:ea typeface="ＭＳ Ｐゴシック" charset="-128"/>
                <a:cs typeface="+mn-cs"/>
              </a:rPr>
              <a:t>(Author)</a:t>
            </a:r>
            <a:endParaRPr kumimoji="0" lang="en-US" sz="500" b="0" i="0" u="none" strike="noStrike" kern="1200" cap="none" spc="0" normalizeH="0" baseline="0" noProof="0" dirty="0">
              <a:ln>
                <a:noFill/>
              </a:ln>
              <a:solidFill>
                <a:srgbClr val="111111"/>
              </a:solidFill>
              <a:effectLst/>
              <a:uLnTx/>
              <a:uFillTx/>
              <a:latin typeface="Amazon Ember" charset="0"/>
              <a:ea typeface="ＭＳ Ｐゴシック" charset="-128"/>
              <a:cs typeface="+mn-cs"/>
            </a:endParaRPr>
          </a:p>
        </p:txBody>
      </p:sp>
      <p:sp>
        <p:nvSpPr>
          <p:cNvPr id="6" name="Rectangle 5"/>
          <p:cNvSpPr/>
          <p:nvPr/>
        </p:nvSpPr>
        <p:spPr>
          <a:xfrm>
            <a:off x="4237721" y="3377134"/>
            <a:ext cx="867679" cy="413816"/>
          </a:xfrm>
          <a:prstGeom prst="rect">
            <a:avLst/>
          </a:prstGeom>
          <a:noFill/>
          <a:ln w="28575">
            <a:solidFill>
              <a:srgbClr val="7030A0"/>
            </a:solidFill>
          </a:ln>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endParaRPr>
          </a:p>
        </p:txBody>
      </p:sp>
    </p:spTree>
    <p:extLst>
      <p:ext uri="{BB962C8B-B14F-4D97-AF65-F5344CB8AC3E}">
        <p14:creationId xmlns:p14="http://schemas.microsoft.com/office/powerpoint/2010/main" val="4902594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8">
            <a:extLst>
              <a:ext uri="{FF2B5EF4-FFF2-40B4-BE49-F238E27FC236}">
                <a16:creationId xmlns:a16="http://schemas.microsoft.com/office/drawing/2014/main" id="{D13E372D-134B-CE43-ABAA-2BA34847DB7F}"/>
              </a:ext>
            </a:extLst>
          </p:cNvPr>
          <p:cNvSpPr txBox="1">
            <a:spLocks noChangeArrowheads="1"/>
          </p:cNvSpPr>
          <p:nvPr/>
        </p:nvSpPr>
        <p:spPr bwMode="auto">
          <a:xfrm>
            <a:off x="0" y="1733550"/>
            <a:ext cx="91440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Disks</a:t>
            </a:r>
            <a:b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br>
            <a:r>
              <a:rPr kumimoji="0" lang="en-US" altLang="en-US" sz="2800" b="0" i="1" u="none" strike="noStrike" kern="1200" cap="none" spc="0" normalizeH="0" baseline="0" noProof="0" dirty="0" err="1">
                <a:ln>
                  <a:noFill/>
                </a:ln>
                <a:solidFill>
                  <a:prstClr val="white"/>
                </a:solidFill>
                <a:effectLst/>
                <a:uLnTx/>
                <a:uFillTx/>
                <a:latin typeface="Calibri" charset="0"/>
                <a:ea typeface="ＭＳ Ｐゴシック" charset="-128"/>
                <a:cs typeface="+mn-cs"/>
              </a:rPr>
              <a:t>Input/Output</a:t>
            </a: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 (IO)</a:t>
            </a:r>
          </a:p>
        </p:txBody>
      </p:sp>
      <p:sp>
        <p:nvSpPr>
          <p:cNvPr id="2" name="TextBox 9">
            <a:extLst>
              <a:ext uri="{FF2B5EF4-FFF2-40B4-BE49-F238E27FC236}">
                <a16:creationId xmlns:a16="http://schemas.microsoft.com/office/drawing/2014/main" id="{162BDF0D-CACF-A3AC-A1EB-AD81B13CE1AB}"/>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46</a:t>
            </a:fld>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COMS W4111_002_2023_1: Lecture 8: ER, Relational, SQL Final; Module II; NoSQL		© Donald F. Ferguson, 2023</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41803529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FB9B8DD-6C91-BA4E-93F7-3A64733C7C94}"/>
              </a:ext>
            </a:extLst>
          </p:cNvPr>
          <p:cNvSpPr>
            <a:spLocks noGrp="1"/>
          </p:cNvSpPr>
          <p:nvPr>
            <p:ph type="title"/>
          </p:nvPr>
        </p:nvSpPr>
        <p:spPr/>
        <p:txBody>
          <a:bodyPr/>
          <a:lstStyle/>
          <a:p>
            <a:r>
              <a:rPr lang="en-US" dirty="0"/>
              <a:t>Disks as Far as the Eye can See</a:t>
            </a:r>
          </a:p>
        </p:txBody>
      </p:sp>
      <p:pic>
        <p:nvPicPr>
          <p:cNvPr id="4" name="Picture 3">
            <a:extLst>
              <a:ext uri="{FF2B5EF4-FFF2-40B4-BE49-F238E27FC236}">
                <a16:creationId xmlns:a16="http://schemas.microsoft.com/office/drawing/2014/main" id="{994C7614-EE51-6E4E-9E64-9AEDABC2530D}"/>
              </a:ext>
            </a:extLst>
          </p:cNvPr>
          <p:cNvPicPr>
            <a:picLocks noChangeAspect="1"/>
          </p:cNvPicPr>
          <p:nvPr/>
        </p:nvPicPr>
        <p:blipFill>
          <a:blip r:embed="rId2"/>
          <a:stretch>
            <a:fillRect/>
          </a:stretch>
        </p:blipFill>
        <p:spPr>
          <a:xfrm>
            <a:off x="228600" y="590550"/>
            <a:ext cx="8049390" cy="3911691"/>
          </a:xfrm>
          <a:prstGeom prst="rect">
            <a:avLst/>
          </a:prstGeom>
        </p:spPr>
      </p:pic>
    </p:spTree>
    <p:extLst>
      <p:ext uri="{BB962C8B-B14F-4D97-AF65-F5344CB8AC3E}">
        <p14:creationId xmlns:p14="http://schemas.microsoft.com/office/powerpoint/2010/main" val="422427972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3">
            <a:extLst>
              <a:ext uri="{FF2B5EF4-FFF2-40B4-BE49-F238E27FC236}">
                <a16:creationId xmlns:a16="http://schemas.microsoft.com/office/drawing/2014/main" id="{758B2F7D-08DB-4ED7-9A17-6FAED6DF0C90}"/>
              </a:ext>
            </a:extLst>
          </p:cNvPr>
          <p:cNvSpPr>
            <a:spLocks noGrp="1" noChangeArrowheads="1"/>
          </p:cNvSpPr>
          <p:nvPr>
            <p:ph idx="1"/>
          </p:nvPr>
        </p:nvSpPr>
        <p:spPr/>
        <p:txBody>
          <a:bodyPr/>
          <a:lstStyle/>
          <a:p>
            <a:pPr>
              <a:spcAft>
                <a:spcPts val="0"/>
              </a:spcAft>
            </a:pPr>
            <a:r>
              <a:rPr lang="en-US" altLang="en-US" dirty="0"/>
              <a:t>Can differentiate storage into:</a:t>
            </a:r>
          </a:p>
          <a:p>
            <a:pPr lvl="1">
              <a:spcAft>
                <a:spcPts val="0"/>
              </a:spcAft>
            </a:pPr>
            <a:r>
              <a:rPr lang="en-US" altLang="en-US" b="1" dirty="0">
                <a:solidFill>
                  <a:srgbClr val="002060"/>
                </a:solidFill>
              </a:rPr>
              <a:t>volatile storage</a:t>
            </a:r>
            <a:r>
              <a:rPr lang="en-US" altLang="en-US" b="1" dirty="0"/>
              <a:t>: </a:t>
            </a:r>
            <a:r>
              <a:rPr lang="en-US" altLang="en-US" dirty="0"/>
              <a:t>loses contents when power is switched off</a:t>
            </a:r>
          </a:p>
          <a:p>
            <a:pPr lvl="1">
              <a:spcAft>
                <a:spcPts val="0"/>
              </a:spcAft>
            </a:pPr>
            <a:r>
              <a:rPr lang="en-US" altLang="en-US" b="1" dirty="0">
                <a:solidFill>
                  <a:srgbClr val="002060"/>
                </a:solidFill>
              </a:rPr>
              <a:t>non-volatile storage</a:t>
            </a:r>
            <a:r>
              <a:rPr lang="en-US" altLang="en-US" dirty="0"/>
              <a:t>: </a:t>
            </a:r>
          </a:p>
          <a:p>
            <a:pPr lvl="2">
              <a:spcAft>
                <a:spcPts val="0"/>
              </a:spcAft>
            </a:pPr>
            <a:r>
              <a:rPr lang="en-US" altLang="en-US" dirty="0"/>
              <a:t>Contents persist even when power is switched off. </a:t>
            </a:r>
          </a:p>
          <a:p>
            <a:pPr lvl="2">
              <a:spcAft>
                <a:spcPts val="0"/>
              </a:spcAft>
            </a:pPr>
            <a:r>
              <a:rPr lang="en-US" altLang="en-US" dirty="0"/>
              <a:t>Includes secondary and tertiary storage, as well as batter-backed up main-memory.</a:t>
            </a:r>
          </a:p>
          <a:p>
            <a:pPr>
              <a:spcAft>
                <a:spcPts val="0"/>
              </a:spcAft>
            </a:pPr>
            <a:r>
              <a:rPr lang="en-US" altLang="en-US" dirty="0"/>
              <a:t>Factors affecting choice of storage media include</a:t>
            </a:r>
          </a:p>
          <a:p>
            <a:pPr lvl="1">
              <a:spcAft>
                <a:spcPts val="0"/>
              </a:spcAft>
            </a:pPr>
            <a:r>
              <a:rPr lang="en-US" altLang="en-US" dirty="0"/>
              <a:t>Speed with which data can be accessed</a:t>
            </a:r>
          </a:p>
          <a:p>
            <a:pPr lvl="1">
              <a:spcAft>
                <a:spcPts val="0"/>
              </a:spcAft>
            </a:pPr>
            <a:r>
              <a:rPr lang="en-US" altLang="en-US" dirty="0"/>
              <a:t>Cost per unit of data</a:t>
            </a:r>
          </a:p>
          <a:p>
            <a:pPr lvl="1">
              <a:spcAft>
                <a:spcPts val="0"/>
              </a:spcAft>
            </a:pPr>
            <a:r>
              <a:rPr lang="en-US" altLang="en-US" dirty="0"/>
              <a:t>Reliability</a:t>
            </a:r>
          </a:p>
          <a:p>
            <a:pPr lvl="1"/>
            <a:endParaRPr lang="en-US" altLang="en-US" sz="1500" dirty="0"/>
          </a:p>
        </p:txBody>
      </p:sp>
      <p:sp>
        <p:nvSpPr>
          <p:cNvPr id="173058" name="Rectangle 2">
            <a:extLst>
              <a:ext uri="{FF2B5EF4-FFF2-40B4-BE49-F238E27FC236}">
                <a16:creationId xmlns:a16="http://schemas.microsoft.com/office/drawing/2014/main" id="{84C5E313-37C7-406F-85DF-73D76888BBB3}"/>
              </a:ext>
            </a:extLst>
          </p:cNvPr>
          <p:cNvSpPr>
            <a:spLocks noGrp="1" noChangeArrowheads="1"/>
          </p:cNvSpPr>
          <p:nvPr>
            <p:ph type="title"/>
          </p:nvPr>
        </p:nvSpPr>
        <p:spPr/>
        <p:txBody>
          <a:bodyPr/>
          <a:lstStyle/>
          <a:p>
            <a:pPr>
              <a:defRPr/>
            </a:pPr>
            <a:r>
              <a:rPr lang="en-US" altLang="en-US" dirty="0">
                <a:effectLst>
                  <a:outerShdw blurRad="38100" dist="38100" dir="2700000" algn="tl">
                    <a:srgbClr val="C0C0C0"/>
                  </a:outerShdw>
                </a:effectLst>
              </a:rPr>
              <a:t>Classification of Physical Storage Media</a:t>
            </a:r>
          </a:p>
        </p:txBody>
      </p:sp>
      <p:sp>
        <p:nvSpPr>
          <p:cNvPr id="2" name="Text Box 7">
            <a:extLst>
              <a:ext uri="{FF2B5EF4-FFF2-40B4-BE49-F238E27FC236}">
                <a16:creationId xmlns:a16="http://schemas.microsoft.com/office/drawing/2014/main" id="{8E1336F6-DF4C-6D5B-002F-E1FFBE6844FC}"/>
              </a:ext>
            </a:extLst>
          </p:cNvPr>
          <p:cNvSpPr txBox="1">
            <a:spLocks noChangeArrowheads="1"/>
          </p:cNvSpPr>
          <p:nvPr/>
        </p:nvSpPr>
        <p:spPr bwMode="auto">
          <a:xfrm>
            <a:off x="5762831" y="4414450"/>
            <a:ext cx="3228769" cy="27699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From: 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p:txBody>
      </p:sp>
    </p:spTree>
    <p:extLst>
      <p:ext uri="{BB962C8B-B14F-4D97-AF65-F5344CB8AC3E}">
        <p14:creationId xmlns:p14="http://schemas.microsoft.com/office/powerpoint/2010/main" val="2023016289"/>
      </p:ext>
    </p:extLst>
  </p:cSld>
  <p:clrMapOvr>
    <a:masterClrMapping/>
  </p:clrMapOvr>
  <p:transition spd="slow"/>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2">
            <a:extLst>
              <a:ext uri="{FF2B5EF4-FFF2-40B4-BE49-F238E27FC236}">
                <a16:creationId xmlns:a16="http://schemas.microsoft.com/office/drawing/2014/main" id="{ECFA860A-EB9E-4870-A0C4-E14881104904}"/>
              </a:ext>
            </a:extLst>
          </p:cNvPr>
          <p:cNvSpPr>
            <a:spLocks noGrp="1" noChangeArrowheads="1"/>
          </p:cNvSpPr>
          <p:nvPr>
            <p:ph type="title"/>
          </p:nvPr>
        </p:nvSpPr>
        <p:spPr/>
        <p:txBody>
          <a:bodyPr/>
          <a:lstStyle/>
          <a:p>
            <a:pPr>
              <a:defRPr/>
            </a:pPr>
            <a:r>
              <a:rPr lang="en-US" altLang="en-US" dirty="0">
                <a:effectLst>
                  <a:outerShdw blurRad="38100" dist="38100" dir="2700000" algn="tl">
                    <a:srgbClr val="C0C0C0"/>
                  </a:outerShdw>
                </a:effectLst>
              </a:rPr>
              <a:t>Storage Hierarchy</a:t>
            </a:r>
          </a:p>
        </p:txBody>
      </p:sp>
      <p:pic>
        <p:nvPicPr>
          <p:cNvPr id="4" name="Content Placeholder 3">
            <a:extLst>
              <a:ext uri="{FF2B5EF4-FFF2-40B4-BE49-F238E27FC236}">
                <a16:creationId xmlns:a16="http://schemas.microsoft.com/office/drawing/2014/main" id="{5A9ED51D-3D95-4D13-A964-B4D4833DA6C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82033" y="1291195"/>
            <a:ext cx="3892595" cy="3315914"/>
          </a:xfrm>
          <a:prstGeom prst="rect">
            <a:avLst/>
          </a:prstGeom>
        </p:spPr>
      </p:pic>
      <p:sp>
        <p:nvSpPr>
          <p:cNvPr id="2" name="Rounded Rectangle 1">
            <a:extLst>
              <a:ext uri="{FF2B5EF4-FFF2-40B4-BE49-F238E27FC236}">
                <a16:creationId xmlns:a16="http://schemas.microsoft.com/office/drawing/2014/main" id="{20B790FE-A1FA-0B41-B2F9-EA859642897B}"/>
              </a:ext>
            </a:extLst>
          </p:cNvPr>
          <p:cNvSpPr/>
          <p:nvPr/>
        </p:nvSpPr>
        <p:spPr bwMode="auto">
          <a:xfrm>
            <a:off x="2060883" y="514350"/>
            <a:ext cx="1066800" cy="350044"/>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Helvetica" charset="0"/>
                <a:ea typeface="ＭＳ Ｐゴシック" charset="-128"/>
                <a:cs typeface="+mn-cs"/>
              </a:rPr>
              <a:t>CPU</a:t>
            </a:r>
          </a:p>
        </p:txBody>
      </p:sp>
      <p:cxnSp>
        <p:nvCxnSpPr>
          <p:cNvPr id="5" name="Straight Arrow Connector 4">
            <a:extLst>
              <a:ext uri="{FF2B5EF4-FFF2-40B4-BE49-F238E27FC236}">
                <a16:creationId xmlns:a16="http://schemas.microsoft.com/office/drawing/2014/main" id="{99EFE856-D391-8540-AC3D-48B68A82A938}"/>
              </a:ext>
            </a:extLst>
          </p:cNvPr>
          <p:cNvCxnSpPr>
            <a:cxnSpLocks/>
          </p:cNvCxnSpPr>
          <p:nvPr/>
        </p:nvCxnSpPr>
        <p:spPr bwMode="auto">
          <a:xfrm>
            <a:off x="2594283" y="872095"/>
            <a:ext cx="0" cy="419100"/>
          </a:xfrm>
          <a:prstGeom prst="straightConnector1">
            <a:avLst/>
          </a:prstGeom>
          <a:solidFill>
            <a:schemeClr val="accent1"/>
          </a:solidFill>
          <a:ln w="9525" cap="flat" cmpd="sng" algn="ctr">
            <a:solidFill>
              <a:schemeClr val="tx1"/>
            </a:solidFill>
            <a:prstDash val="solid"/>
            <a:round/>
            <a:headEnd type="triangle"/>
            <a:tailEnd type="triangle"/>
          </a:ln>
          <a:effectLst/>
        </p:spPr>
      </p:cxnSp>
      <p:sp>
        <p:nvSpPr>
          <p:cNvPr id="6" name="Text Box 7">
            <a:extLst>
              <a:ext uri="{FF2B5EF4-FFF2-40B4-BE49-F238E27FC236}">
                <a16:creationId xmlns:a16="http://schemas.microsoft.com/office/drawing/2014/main" id="{F5838D76-FF59-E91F-D6C4-0FF2304613B6}"/>
              </a:ext>
            </a:extLst>
          </p:cNvPr>
          <p:cNvSpPr txBox="1">
            <a:spLocks noChangeArrowheads="1"/>
          </p:cNvSpPr>
          <p:nvPr/>
        </p:nvSpPr>
        <p:spPr bwMode="auto">
          <a:xfrm>
            <a:off x="5762831" y="4414450"/>
            <a:ext cx="3228769" cy="27699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From: 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p:txBody>
      </p:sp>
    </p:spTree>
    <p:extLst>
      <p:ext uri="{BB962C8B-B14F-4D97-AF65-F5344CB8AC3E}">
        <p14:creationId xmlns:p14="http://schemas.microsoft.com/office/powerpoint/2010/main" val="9616406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7380399-9AEF-CE42-A6BC-CD54F0387242}"/>
              </a:ext>
            </a:extLst>
          </p:cNvPr>
          <p:cNvSpPr>
            <a:spLocks noGrp="1"/>
          </p:cNvSpPr>
          <p:nvPr>
            <p:ph idx="1"/>
          </p:nvPr>
        </p:nvSpPr>
        <p:spPr>
          <a:xfrm>
            <a:off x="152400" y="590550"/>
            <a:ext cx="4648200" cy="4038600"/>
          </a:xfrm>
        </p:spPr>
        <p:txBody>
          <a:bodyPr/>
          <a:lstStyle/>
          <a:p>
            <a:pPr marL="0" indent="0">
              <a:buNone/>
            </a:pPr>
            <a:r>
              <a:rPr lang="en-US" sz="1300" dirty="0"/>
              <a:t>Rule 7: High-Level Insert, Update, and Delete Rule</a:t>
            </a:r>
          </a:p>
          <a:p>
            <a:pPr marL="0" indent="0">
              <a:buNone/>
            </a:pPr>
            <a:r>
              <a:rPr lang="en-US" sz="1300" dirty="0"/>
              <a:t>A database must support high-level insertion, </a:t>
            </a:r>
            <a:r>
              <a:rPr lang="en-US" sz="1300" dirty="0" err="1"/>
              <a:t>updation</a:t>
            </a:r>
            <a:r>
              <a:rPr lang="en-US" sz="1300" dirty="0"/>
              <a:t>, and deletion. This must not be limited to a single row, that is, it must also support union, intersection and minus operations to yield sets of data records.</a:t>
            </a:r>
          </a:p>
          <a:p>
            <a:pPr marL="0" indent="0">
              <a:buNone/>
            </a:pPr>
            <a:endParaRPr lang="en-US" sz="1300" dirty="0"/>
          </a:p>
          <a:p>
            <a:pPr marL="0" indent="0">
              <a:buNone/>
            </a:pPr>
            <a:r>
              <a:rPr lang="en-US" sz="1300" dirty="0"/>
              <a:t>Rule 8: Physical Data Independence</a:t>
            </a:r>
          </a:p>
          <a:p>
            <a:pPr marL="0" indent="0">
              <a:buNone/>
            </a:pPr>
            <a:r>
              <a:rPr lang="en-US" sz="1300" dirty="0"/>
              <a:t>The data stored in a database must be independent of the applications that access the database. Any change in the physical structure of a database must not have any impact on how the data is being accessed by external applications.</a:t>
            </a:r>
          </a:p>
          <a:p>
            <a:pPr marL="0" indent="0">
              <a:buNone/>
            </a:pPr>
            <a:endParaRPr lang="en-US" sz="1300" dirty="0"/>
          </a:p>
          <a:p>
            <a:pPr marL="0" indent="0">
              <a:buNone/>
            </a:pPr>
            <a:r>
              <a:rPr lang="en-US" sz="1300" dirty="0"/>
              <a:t>Rule 9: Logical Data Independence</a:t>
            </a:r>
          </a:p>
          <a:p>
            <a:pPr marL="0" indent="0">
              <a:buNone/>
            </a:pPr>
            <a:r>
              <a:rPr lang="en-US" sz="1300" dirty="0"/>
              <a:t>The logical data in a database must be independent of its user’s view (application). Any change in logical data must not affect the applications using it. </a:t>
            </a:r>
            <a:r>
              <a:rPr lang="en-US" sz="1300" b="1" u="sng" dirty="0"/>
              <a:t>For example, if two tables are merged or one is split into two different tables, there should be no impact or change on the user application. This is one of the most difficult rule to apply.</a:t>
            </a:r>
          </a:p>
          <a:p>
            <a:pPr marL="0" indent="0">
              <a:buNone/>
            </a:pPr>
            <a:endParaRPr lang="en-US" sz="1300" dirty="0"/>
          </a:p>
        </p:txBody>
      </p:sp>
      <p:sp>
        <p:nvSpPr>
          <p:cNvPr id="2" name="Title 1">
            <a:extLst>
              <a:ext uri="{FF2B5EF4-FFF2-40B4-BE49-F238E27FC236}">
                <a16:creationId xmlns:a16="http://schemas.microsoft.com/office/drawing/2014/main" id="{9608A0B1-68AA-6B44-8AFC-EE4C328DFC8A}"/>
              </a:ext>
            </a:extLst>
          </p:cNvPr>
          <p:cNvSpPr>
            <a:spLocks noGrp="1"/>
          </p:cNvSpPr>
          <p:nvPr>
            <p:ph type="title"/>
          </p:nvPr>
        </p:nvSpPr>
        <p:spPr/>
        <p:txBody>
          <a:bodyPr/>
          <a:lstStyle/>
          <a:p>
            <a:r>
              <a:rPr lang="en-US" dirty="0"/>
              <a:t>Codd’s 12 Rules</a:t>
            </a:r>
          </a:p>
        </p:txBody>
      </p:sp>
      <p:sp>
        <p:nvSpPr>
          <p:cNvPr id="4" name="Content Placeholder 3">
            <a:extLst>
              <a:ext uri="{FF2B5EF4-FFF2-40B4-BE49-F238E27FC236}">
                <a16:creationId xmlns:a16="http://schemas.microsoft.com/office/drawing/2014/main" id="{FB9B4BC5-F27F-6E41-A446-6298C02D654A}"/>
              </a:ext>
            </a:extLst>
          </p:cNvPr>
          <p:cNvSpPr>
            <a:spLocks noGrp="1"/>
          </p:cNvSpPr>
          <p:nvPr>
            <p:ph idx="4294967295"/>
          </p:nvPr>
        </p:nvSpPr>
        <p:spPr>
          <a:xfrm>
            <a:off x="4953000" y="479425"/>
            <a:ext cx="4191000" cy="4038600"/>
          </a:xfrm>
          <a:prstGeom prst="rect">
            <a:avLst/>
          </a:prstGeom>
        </p:spPr>
        <p:txBody>
          <a:bodyPr/>
          <a:lstStyle/>
          <a:p>
            <a:pPr marL="0" indent="0">
              <a:buNone/>
            </a:pPr>
            <a:r>
              <a:rPr lang="en-US" sz="1300" b="1" u="sng" dirty="0"/>
              <a:t>Rule 10: Integrity Independence</a:t>
            </a:r>
          </a:p>
          <a:p>
            <a:pPr marL="0" indent="0">
              <a:buNone/>
            </a:pPr>
            <a:r>
              <a:rPr lang="en-US" sz="1300" b="1" u="sng" dirty="0"/>
              <a:t>A database must be independent of the application that uses it. All its integrity constraints can be independently modified without the need of any change in the application. This rule makes a database independent of the front-end application and its interface.</a:t>
            </a:r>
          </a:p>
          <a:p>
            <a:pPr marL="0" indent="0">
              <a:buNone/>
            </a:pPr>
            <a:endParaRPr lang="en-US" sz="1300" dirty="0"/>
          </a:p>
          <a:p>
            <a:pPr marL="0" indent="0">
              <a:buNone/>
            </a:pPr>
            <a:r>
              <a:rPr lang="en-US" sz="1300" dirty="0"/>
              <a:t>Rule 11: Distribution Independence</a:t>
            </a:r>
          </a:p>
          <a:p>
            <a:pPr marL="0" indent="0">
              <a:buNone/>
            </a:pPr>
            <a:r>
              <a:rPr lang="en-US" sz="1300" dirty="0"/>
              <a:t>The end-user must not be able to see that the data is distributed over various locations. Users should always get the impression that the data is located at one site only. This rule has been regarded as the foundation of distributed database systems.</a:t>
            </a:r>
          </a:p>
          <a:p>
            <a:pPr marL="0" indent="0">
              <a:buNone/>
            </a:pPr>
            <a:endParaRPr lang="en-US" sz="1300" dirty="0"/>
          </a:p>
          <a:p>
            <a:pPr marL="0" indent="0">
              <a:buNone/>
            </a:pPr>
            <a:r>
              <a:rPr lang="en-US" sz="1300" dirty="0"/>
              <a:t>Rule 12: Non-Subversion Rule</a:t>
            </a:r>
          </a:p>
          <a:p>
            <a:pPr marL="0" indent="0">
              <a:buNone/>
            </a:pPr>
            <a:r>
              <a:rPr lang="en-US" sz="1300" dirty="0"/>
              <a:t>If a system has an interface that provides access to low-level records, then the interface must not be able to subvert the system and bypass security and integrity constraints.</a:t>
            </a:r>
          </a:p>
          <a:p>
            <a:pPr marL="0" indent="0">
              <a:buNone/>
            </a:pPr>
            <a:endParaRPr lang="en-US" sz="1300" dirty="0"/>
          </a:p>
        </p:txBody>
      </p:sp>
    </p:spTree>
    <p:extLst>
      <p:ext uri="{BB962C8B-B14F-4D97-AF65-F5344CB8AC3E}">
        <p14:creationId xmlns:p14="http://schemas.microsoft.com/office/powerpoint/2010/main" val="308974501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93675" y="690676"/>
            <a:ext cx="6249707" cy="3938891"/>
          </a:xfrm>
          <a:prstGeom prst="rect">
            <a:avLst/>
          </a:prstGeom>
        </p:spPr>
      </p:pic>
      <p:sp>
        <p:nvSpPr>
          <p:cNvPr id="5" name="TextBox 4"/>
          <p:cNvSpPr txBox="1"/>
          <p:nvPr/>
        </p:nvSpPr>
        <p:spPr>
          <a:xfrm>
            <a:off x="5628982" y="787585"/>
            <a:ext cx="914400" cy="914400"/>
          </a:xfrm>
          <a:prstGeom prst="rect">
            <a:avLst/>
          </a:prstGeom>
          <a:noFill/>
        </p:spPr>
        <p:txBody>
          <a:bodyPr wrap="none" rtlCol="0">
            <a:noAutofit/>
          </a:bodyPr>
          <a:lstStyle/>
          <a:p>
            <a:pPr marL="0" marR="0" lvl="0" indent="0" algn="l" defTabSz="457200" rtl="0" eaLnBrk="1" fontAlgn="base" latinLnBrk="0" hangingPunct="1">
              <a:lnSpc>
                <a:spcPct val="90000"/>
              </a:lnSpc>
              <a:spcBef>
                <a:spcPts val="600"/>
              </a:spcBef>
              <a:spcAft>
                <a:spcPts val="0"/>
              </a:spcAft>
              <a:buClr>
                <a:prstClr val="white"/>
              </a:buClr>
              <a:buSzTx/>
              <a:buFontTx/>
              <a:buNone/>
              <a:tabLst/>
              <a:defRPr/>
            </a:pPr>
            <a:r>
              <a:rPr kumimoji="0" lang="en-US" sz="2000" b="0" i="0" u="none" strike="noStrike" kern="1200" cap="none" spc="0" normalizeH="0" baseline="0" noProof="0" dirty="0">
                <a:ln>
                  <a:noFill/>
                </a:ln>
                <a:solidFill>
                  <a:prstClr val="black"/>
                </a:solidFill>
                <a:effectLst/>
                <a:uLnTx/>
                <a:uFillTx/>
                <a:latin typeface="Calibri"/>
                <a:ea typeface="ＭＳ Ｐゴシック" charset="-128"/>
                <a:cs typeface="+mn-cs"/>
              </a:rPr>
              <a:t>Slower</a:t>
            </a:r>
          </a:p>
          <a:p>
            <a:pPr marL="0" marR="0" lvl="0" indent="0" algn="l" defTabSz="457200" rtl="0" eaLnBrk="1" fontAlgn="base" latinLnBrk="0" hangingPunct="1">
              <a:lnSpc>
                <a:spcPct val="90000"/>
              </a:lnSpc>
              <a:spcBef>
                <a:spcPts val="600"/>
              </a:spcBef>
              <a:spcAft>
                <a:spcPts val="0"/>
              </a:spcAft>
              <a:buClr>
                <a:prstClr val="white"/>
              </a:buClr>
              <a:buSzTx/>
              <a:buFontTx/>
              <a:buNone/>
              <a:tabLst/>
              <a:defRPr/>
            </a:pPr>
            <a:r>
              <a:rPr kumimoji="0" lang="en-US" sz="2000" b="0" i="0" u="none" strike="noStrike" kern="1200" cap="none" spc="0" normalizeH="0" baseline="0" noProof="0" dirty="0">
                <a:ln>
                  <a:noFill/>
                </a:ln>
                <a:solidFill>
                  <a:prstClr val="black"/>
                </a:solidFill>
                <a:effectLst/>
                <a:uLnTx/>
                <a:uFillTx/>
                <a:latin typeface="Calibri"/>
                <a:ea typeface="ＭＳ Ｐゴシック" charset="-128"/>
                <a:cs typeface="+mn-cs"/>
              </a:rPr>
              <a:t>Cheaper</a:t>
            </a:r>
          </a:p>
          <a:p>
            <a:pPr marL="0" marR="0" lvl="0" indent="0" algn="l" defTabSz="457200" rtl="0" eaLnBrk="1" fontAlgn="base" latinLnBrk="0" hangingPunct="1">
              <a:lnSpc>
                <a:spcPct val="90000"/>
              </a:lnSpc>
              <a:spcBef>
                <a:spcPts val="600"/>
              </a:spcBef>
              <a:spcAft>
                <a:spcPts val="0"/>
              </a:spcAft>
              <a:buClr>
                <a:prstClr val="white"/>
              </a:buClr>
              <a:buSzTx/>
              <a:buFontTx/>
              <a:buNone/>
              <a:tabLst/>
              <a:defRPr/>
            </a:pPr>
            <a:r>
              <a:rPr kumimoji="0" lang="en-US" sz="2000" b="0" i="0" u="none" strike="noStrike" kern="1200" cap="none" spc="0" normalizeH="0" baseline="0" noProof="0" dirty="0">
                <a:ln>
                  <a:noFill/>
                </a:ln>
                <a:solidFill>
                  <a:prstClr val="black"/>
                </a:solidFill>
                <a:effectLst/>
                <a:uLnTx/>
                <a:uFillTx/>
                <a:latin typeface="Calibri"/>
                <a:ea typeface="ＭＳ Ｐゴシック" charset="-128"/>
                <a:cs typeface="+mn-cs"/>
              </a:rPr>
              <a:t>Unlimited</a:t>
            </a:r>
          </a:p>
        </p:txBody>
      </p:sp>
      <p:sp>
        <p:nvSpPr>
          <p:cNvPr id="6" name="TextBox 5"/>
          <p:cNvSpPr txBox="1"/>
          <p:nvPr/>
        </p:nvSpPr>
        <p:spPr>
          <a:xfrm>
            <a:off x="5659936" y="3249346"/>
            <a:ext cx="914400" cy="914400"/>
          </a:xfrm>
          <a:prstGeom prst="rect">
            <a:avLst/>
          </a:prstGeom>
          <a:noFill/>
        </p:spPr>
        <p:txBody>
          <a:bodyPr wrap="none" rtlCol="0">
            <a:noAutofit/>
          </a:bodyPr>
          <a:lstStyle/>
          <a:p>
            <a:pPr marL="0" marR="0" lvl="0" indent="0" algn="l" defTabSz="457200" rtl="0" eaLnBrk="1" fontAlgn="base" latinLnBrk="0" hangingPunct="1">
              <a:lnSpc>
                <a:spcPct val="90000"/>
              </a:lnSpc>
              <a:spcBef>
                <a:spcPts val="600"/>
              </a:spcBef>
              <a:spcAft>
                <a:spcPts val="0"/>
              </a:spcAft>
              <a:buClr>
                <a:prstClr val="white"/>
              </a:buClr>
              <a:buSzTx/>
              <a:buFontTx/>
              <a:buNone/>
              <a:tabLst/>
              <a:defRPr/>
            </a:pPr>
            <a:r>
              <a:rPr kumimoji="0" lang="en-US" sz="2000" b="0" i="0" u="none" strike="noStrike" kern="1200" cap="none" spc="0" normalizeH="0" baseline="0" noProof="0" dirty="0">
                <a:ln>
                  <a:noFill/>
                </a:ln>
                <a:solidFill>
                  <a:prstClr val="black"/>
                </a:solidFill>
                <a:effectLst/>
                <a:uLnTx/>
                <a:uFillTx/>
                <a:latin typeface="Calibri"/>
                <a:ea typeface="ＭＳ Ｐゴシック" charset="-128"/>
                <a:cs typeface="+mn-cs"/>
              </a:rPr>
              <a:t>Faster</a:t>
            </a:r>
          </a:p>
          <a:p>
            <a:pPr marL="0" marR="0" lvl="0" indent="0" algn="l" defTabSz="457200" rtl="0" eaLnBrk="1" fontAlgn="base" latinLnBrk="0" hangingPunct="1">
              <a:lnSpc>
                <a:spcPct val="90000"/>
              </a:lnSpc>
              <a:spcBef>
                <a:spcPts val="600"/>
              </a:spcBef>
              <a:spcAft>
                <a:spcPts val="0"/>
              </a:spcAft>
              <a:buClr>
                <a:prstClr val="white"/>
              </a:buClr>
              <a:buSzTx/>
              <a:buFontTx/>
              <a:buNone/>
              <a:tabLst/>
              <a:defRPr/>
            </a:pPr>
            <a:r>
              <a:rPr kumimoji="0" lang="en-US" sz="2000" b="0" i="0" u="none" strike="noStrike" kern="1200" cap="none" spc="0" normalizeH="0" baseline="0" noProof="0" dirty="0">
                <a:ln>
                  <a:noFill/>
                </a:ln>
                <a:solidFill>
                  <a:prstClr val="black"/>
                </a:solidFill>
                <a:effectLst/>
                <a:uLnTx/>
                <a:uFillTx/>
                <a:latin typeface="Calibri"/>
                <a:ea typeface="ＭＳ Ｐゴシック" charset="-128"/>
                <a:cs typeface="+mn-cs"/>
              </a:rPr>
              <a:t>More expensive</a:t>
            </a:r>
          </a:p>
          <a:p>
            <a:pPr marL="0" marR="0" lvl="0" indent="0" algn="l" defTabSz="457200" rtl="0" eaLnBrk="1" fontAlgn="base" latinLnBrk="0" hangingPunct="1">
              <a:lnSpc>
                <a:spcPct val="90000"/>
              </a:lnSpc>
              <a:spcBef>
                <a:spcPts val="600"/>
              </a:spcBef>
              <a:spcAft>
                <a:spcPts val="0"/>
              </a:spcAft>
              <a:buClr>
                <a:prstClr val="white"/>
              </a:buClr>
              <a:buSzTx/>
              <a:buFontTx/>
              <a:buNone/>
              <a:tabLst/>
              <a:defRPr/>
            </a:pPr>
            <a:r>
              <a:rPr kumimoji="0" lang="en-US" sz="2000" b="0" i="0" u="none" strike="noStrike" kern="1200" cap="none" spc="0" normalizeH="0" baseline="0" noProof="0" dirty="0">
                <a:ln>
                  <a:noFill/>
                </a:ln>
                <a:solidFill>
                  <a:prstClr val="black"/>
                </a:solidFill>
                <a:effectLst/>
                <a:uLnTx/>
                <a:uFillTx/>
                <a:latin typeface="Calibri"/>
                <a:ea typeface="ＭＳ Ｐゴシック" charset="-128"/>
                <a:cs typeface="+mn-cs"/>
              </a:rPr>
              <a:t>Limited</a:t>
            </a:r>
          </a:p>
        </p:txBody>
      </p:sp>
      <p:sp>
        <p:nvSpPr>
          <p:cNvPr id="7" name="Rectangle 7">
            <a:extLst>
              <a:ext uri="{FF2B5EF4-FFF2-40B4-BE49-F238E27FC236}">
                <a16:creationId xmlns:a16="http://schemas.microsoft.com/office/drawing/2014/main" id="{EE3C6B98-4A7E-1D48-8BDB-A67DBC5A8B04}"/>
              </a:ext>
            </a:extLst>
          </p:cNvPr>
          <p:cNvSpPr>
            <a:spLocks noChangeArrowheads="1"/>
          </p:cNvSpPr>
          <p:nvPr/>
        </p:nvSpPr>
        <p:spPr bwMode="auto">
          <a:xfrm>
            <a:off x="228600" y="0"/>
            <a:ext cx="7239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altLang="en-US" sz="2400" b="0" i="0" u="none" strike="noStrike" kern="1200" cap="none" spc="0" normalizeH="0" baseline="0" noProof="0" dirty="0">
                <a:ln>
                  <a:noFill/>
                </a:ln>
                <a:solidFill>
                  <a:prstClr val="white"/>
                </a:solidFill>
                <a:effectLst/>
                <a:uLnTx/>
                <a:uFillTx/>
                <a:latin typeface="Calibri" charset="0"/>
                <a:ea typeface="ＭＳ Ｐゴシック" charset="-128"/>
                <a:cs typeface="+mn-cs"/>
              </a:rPr>
              <a:t>Memory Hierarchy</a:t>
            </a:r>
          </a:p>
        </p:txBody>
      </p:sp>
      <p:sp>
        <p:nvSpPr>
          <p:cNvPr id="2" name="Text Box 7">
            <a:extLst>
              <a:ext uri="{FF2B5EF4-FFF2-40B4-BE49-F238E27FC236}">
                <a16:creationId xmlns:a16="http://schemas.microsoft.com/office/drawing/2014/main" id="{8E18BBC7-851F-50FC-F63E-DE99A6884641}"/>
              </a:ext>
            </a:extLst>
          </p:cNvPr>
          <p:cNvSpPr txBox="1">
            <a:spLocks noChangeArrowheads="1"/>
          </p:cNvSpPr>
          <p:nvPr/>
        </p:nvSpPr>
        <p:spPr bwMode="auto">
          <a:xfrm>
            <a:off x="5762831" y="4414450"/>
            <a:ext cx="3228769" cy="27699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From: 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p:txBody>
      </p:sp>
    </p:spTree>
    <p:extLst>
      <p:ext uri="{BB962C8B-B14F-4D97-AF65-F5344CB8AC3E}">
        <p14:creationId xmlns:p14="http://schemas.microsoft.com/office/powerpoint/2010/main" val="210565951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ChangeArrowheads="1"/>
          </p:cNvSpPr>
          <p:nvPr/>
        </p:nvSpPr>
        <p:spPr bwMode="auto">
          <a:xfrm>
            <a:off x="228600" y="0"/>
            <a:ext cx="84582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altLang="en-US" sz="2400" b="0" i="0" u="none" strike="noStrike" kern="1200" cap="none" spc="0" normalizeH="0" baseline="0" noProof="0" dirty="0">
                <a:ln>
                  <a:noFill/>
                </a:ln>
                <a:solidFill>
                  <a:prstClr val="white"/>
                </a:solidFill>
                <a:effectLst/>
                <a:uLnTx/>
                <a:uFillTx/>
                <a:latin typeface="Calibri" charset="0"/>
                <a:ea typeface="ＭＳ Ｐゴシック" charset="-128"/>
                <a:cs typeface="+mn-cs"/>
              </a:rPr>
              <a:t>Memory Hierarchy (Very Old Numbers – Still Directionally Valid)</a:t>
            </a:r>
          </a:p>
        </p:txBody>
      </p:sp>
      <p:pic>
        <p:nvPicPr>
          <p:cNvPr id="7" name="Picture 6"/>
          <p:cNvPicPr>
            <a:picLocks noChangeAspect="1"/>
          </p:cNvPicPr>
          <p:nvPr/>
        </p:nvPicPr>
        <p:blipFill>
          <a:blip r:embed="rId2"/>
          <a:stretch>
            <a:fillRect/>
          </a:stretch>
        </p:blipFill>
        <p:spPr>
          <a:xfrm>
            <a:off x="146838" y="689588"/>
            <a:ext cx="5394923" cy="3919956"/>
          </a:xfrm>
          <a:prstGeom prst="rect">
            <a:avLst/>
          </a:prstGeom>
        </p:spPr>
      </p:pic>
      <p:sp>
        <p:nvSpPr>
          <p:cNvPr id="9" name="TextBox 8"/>
          <p:cNvSpPr txBox="1"/>
          <p:nvPr/>
        </p:nvSpPr>
        <p:spPr>
          <a:xfrm>
            <a:off x="5084561" y="590550"/>
            <a:ext cx="914400" cy="914400"/>
          </a:xfrm>
          <a:prstGeom prst="rect">
            <a:avLst/>
          </a:prstGeom>
          <a:noFill/>
        </p:spPr>
        <p:txBody>
          <a:bodyPr wrap="none" rtlCol="0">
            <a:noAutofit/>
          </a:bodyPr>
          <a:lstStyle/>
          <a:p>
            <a:pPr marL="285750" marR="0" lvl="0" indent="-285750" algn="l" defTabSz="457200" rtl="0" eaLnBrk="1" fontAlgn="base" latinLnBrk="0" hangingPunct="1">
              <a:lnSpc>
                <a:spcPct val="90000"/>
              </a:lnSpc>
              <a:spcBef>
                <a:spcPts val="600"/>
              </a:spcBef>
              <a:spcAft>
                <a:spcPts val="0"/>
              </a:spcAft>
              <a:buClr>
                <a:srgbClr val="1A2C64"/>
              </a:buClr>
              <a:buSzTx/>
              <a:buFont typeface="Arial" charset="0"/>
              <a:buChar char="•"/>
              <a:tabLst/>
              <a:defRPr/>
            </a:pPr>
            <a:r>
              <a:rPr kumimoji="0" lang="en-US" sz="1800" b="0" i="0" u="none" strike="noStrike" kern="1200" cap="none" spc="0" normalizeH="0" baseline="0" noProof="0" dirty="0">
                <a:ln>
                  <a:noFill/>
                </a:ln>
                <a:solidFill>
                  <a:prstClr val="black"/>
                </a:solidFill>
                <a:effectLst/>
                <a:uLnTx/>
                <a:uFillTx/>
                <a:latin typeface="Calibri"/>
                <a:ea typeface="ＭＳ Ｐゴシック" charset="-128"/>
                <a:cs typeface="+mn-cs"/>
              </a:rPr>
              <a:t>These numbers are ancient.</a:t>
            </a:r>
          </a:p>
          <a:p>
            <a:pPr marL="285750" marR="0" lvl="0" indent="-285750" algn="l" defTabSz="457200" rtl="0" eaLnBrk="1" fontAlgn="base" latinLnBrk="0" hangingPunct="1">
              <a:lnSpc>
                <a:spcPct val="90000"/>
              </a:lnSpc>
              <a:spcBef>
                <a:spcPts val="600"/>
              </a:spcBef>
              <a:spcAft>
                <a:spcPts val="0"/>
              </a:spcAft>
              <a:buClr>
                <a:srgbClr val="1A2C64"/>
              </a:buClr>
              <a:buSzTx/>
              <a:buFont typeface="Arial" charset="0"/>
              <a:buChar char="•"/>
              <a:tabLst/>
              <a:defRPr/>
            </a:pPr>
            <a:r>
              <a:rPr kumimoji="0" lang="en-US" sz="1800" b="0" i="0" u="none" strike="noStrike" kern="1200" cap="none" spc="0" normalizeH="0" baseline="0" noProof="0" dirty="0">
                <a:ln>
                  <a:noFill/>
                </a:ln>
                <a:solidFill>
                  <a:prstClr val="black"/>
                </a:solidFill>
                <a:effectLst/>
                <a:uLnTx/>
                <a:uFillTx/>
                <a:latin typeface="Calibri"/>
                <a:ea typeface="ＭＳ Ｐゴシック" charset="-128"/>
                <a:cs typeface="+mn-cs"/>
              </a:rPr>
              <a:t>Looking for more modern numbers.</a:t>
            </a:r>
          </a:p>
          <a:p>
            <a:pPr marL="285750" marR="0" lvl="0" indent="-285750" algn="l" defTabSz="457200" rtl="0" eaLnBrk="1" fontAlgn="base" latinLnBrk="0" hangingPunct="1">
              <a:lnSpc>
                <a:spcPct val="90000"/>
              </a:lnSpc>
              <a:spcBef>
                <a:spcPts val="600"/>
              </a:spcBef>
              <a:spcAft>
                <a:spcPts val="0"/>
              </a:spcAft>
              <a:buClr>
                <a:srgbClr val="1A2C64"/>
              </a:buClr>
              <a:buSzTx/>
              <a:buFont typeface="Arial" charset="0"/>
              <a:buChar char="•"/>
              <a:tabLst/>
              <a:defRPr/>
            </a:pPr>
            <a:r>
              <a:rPr kumimoji="0" lang="en-US" sz="1800" b="0" i="0" u="none" strike="noStrike" kern="1200" cap="none" spc="0" normalizeH="0" baseline="0" noProof="0" dirty="0">
                <a:ln>
                  <a:noFill/>
                </a:ln>
                <a:solidFill>
                  <a:prstClr val="black"/>
                </a:solidFill>
                <a:effectLst/>
                <a:uLnTx/>
                <a:uFillTx/>
                <a:latin typeface="Calibri"/>
                <a:ea typeface="ＭＳ Ｐゴシック" charset="-128"/>
                <a:cs typeface="+mn-cs"/>
              </a:rPr>
              <a:t>But, does give an idea of</a:t>
            </a:r>
          </a:p>
          <a:p>
            <a:pPr marL="742950" marR="0" lvl="1" indent="-285750" algn="l" defTabSz="457200" rtl="0" eaLnBrk="1" fontAlgn="base" latinLnBrk="0" hangingPunct="1">
              <a:lnSpc>
                <a:spcPct val="90000"/>
              </a:lnSpc>
              <a:spcBef>
                <a:spcPts val="600"/>
              </a:spcBef>
              <a:spcAft>
                <a:spcPts val="0"/>
              </a:spcAft>
              <a:buClr>
                <a:srgbClr val="1A2C64"/>
              </a:buClr>
              <a:buSzTx/>
              <a:buFont typeface="Arial" charset="0"/>
              <a:buChar char="•"/>
              <a:tabLst/>
              <a:defRPr/>
            </a:pPr>
            <a:r>
              <a:rPr kumimoji="0" lang="en-US" sz="1800" b="0" i="0" u="none" strike="noStrike" kern="1200" cap="none" spc="0" normalizeH="0" baseline="0" noProof="0" dirty="0">
                <a:ln>
                  <a:noFill/>
                </a:ln>
                <a:solidFill>
                  <a:prstClr val="black"/>
                </a:solidFill>
                <a:effectLst/>
                <a:uLnTx/>
                <a:uFillTx/>
                <a:latin typeface="Calibri"/>
                <a:ea typeface="ＭＳ Ｐゴシック" charset="-128"/>
                <a:cs typeface="+mn-cs"/>
              </a:rPr>
              <a:t>Price</a:t>
            </a:r>
          </a:p>
          <a:p>
            <a:pPr marL="742950" marR="0" lvl="1" indent="-285750" algn="l" defTabSz="457200" rtl="0" eaLnBrk="1" fontAlgn="base" latinLnBrk="0" hangingPunct="1">
              <a:lnSpc>
                <a:spcPct val="90000"/>
              </a:lnSpc>
              <a:spcBef>
                <a:spcPts val="600"/>
              </a:spcBef>
              <a:spcAft>
                <a:spcPts val="0"/>
              </a:spcAft>
              <a:buClr>
                <a:srgbClr val="1A2C64"/>
              </a:buClr>
              <a:buSzTx/>
              <a:buFont typeface="Arial" charset="0"/>
              <a:buChar char="•"/>
              <a:tabLst/>
              <a:defRPr/>
            </a:pPr>
            <a:r>
              <a:rPr kumimoji="0" lang="en-US" sz="1800" b="0" i="0" u="none" strike="noStrike" kern="1200" cap="none" spc="0" normalizeH="0" baseline="0" noProof="0" dirty="0">
                <a:ln>
                  <a:noFill/>
                </a:ln>
                <a:solidFill>
                  <a:prstClr val="black"/>
                </a:solidFill>
                <a:effectLst/>
                <a:uLnTx/>
                <a:uFillTx/>
                <a:latin typeface="Calibri"/>
                <a:ea typeface="ＭＳ Ｐゴシック" charset="-128"/>
                <a:cs typeface="+mn-cs"/>
              </a:rPr>
              <a:t>Performance</a:t>
            </a:r>
          </a:p>
          <a:p>
            <a:pPr marL="285750" marR="0" lvl="0" indent="-285750" algn="l" defTabSz="457200" rtl="0" eaLnBrk="1" fontAlgn="base" latinLnBrk="0" hangingPunct="1">
              <a:lnSpc>
                <a:spcPct val="90000"/>
              </a:lnSpc>
              <a:spcBef>
                <a:spcPts val="600"/>
              </a:spcBef>
              <a:spcAft>
                <a:spcPts val="0"/>
              </a:spcAft>
              <a:buClr>
                <a:srgbClr val="1A2C64"/>
              </a:buClr>
              <a:buSzTx/>
              <a:buFont typeface="Arial" charset="0"/>
              <a:buChar char="•"/>
              <a:tabLst/>
              <a:defRPr/>
            </a:pPr>
            <a:r>
              <a:rPr kumimoji="0" lang="en-US" sz="1800" b="0" i="0" u="none" strike="noStrike" kern="1200" cap="none" spc="0" normalizeH="0" baseline="0" noProof="0" dirty="0">
                <a:ln>
                  <a:noFill/>
                </a:ln>
                <a:solidFill>
                  <a:prstClr val="black"/>
                </a:solidFill>
                <a:effectLst/>
                <a:uLnTx/>
                <a:uFillTx/>
                <a:latin typeface="Calibri"/>
                <a:ea typeface="ＭＳ Ｐゴシック" charset="-128"/>
                <a:cs typeface="+mn-cs"/>
              </a:rPr>
              <a:t>The general observation is that</a:t>
            </a:r>
          </a:p>
          <a:p>
            <a:pPr marL="800100" marR="0" lvl="1" indent="-342900" algn="l" defTabSz="457200" rtl="0" eaLnBrk="1" fontAlgn="base" latinLnBrk="0" hangingPunct="1">
              <a:lnSpc>
                <a:spcPct val="90000"/>
              </a:lnSpc>
              <a:spcBef>
                <a:spcPts val="600"/>
              </a:spcBef>
              <a:spcAft>
                <a:spcPts val="0"/>
              </a:spcAft>
              <a:buClr>
                <a:srgbClr val="1A2C64"/>
              </a:buClr>
              <a:buSzTx/>
              <a:buFont typeface="Arial" charset="0"/>
              <a:buChar char="•"/>
              <a:tabLst/>
              <a:defRPr/>
            </a:pPr>
            <a:r>
              <a:rPr kumimoji="0" lang="en-US" sz="1800" b="0" i="0" u="none" strike="noStrike" kern="1200" cap="none" spc="0" normalizeH="0" baseline="0" noProof="0" dirty="0">
                <a:ln>
                  <a:noFill/>
                </a:ln>
                <a:solidFill>
                  <a:prstClr val="black"/>
                </a:solidFill>
                <a:effectLst/>
                <a:uLnTx/>
                <a:uFillTx/>
                <a:latin typeface="Calibri"/>
                <a:ea typeface="ＭＳ Ｐゴシック" charset="-128"/>
                <a:cs typeface="+mn-cs"/>
              </a:rPr>
              <a:t>Performance goes up 10X/level.</a:t>
            </a:r>
          </a:p>
          <a:p>
            <a:pPr marL="800100" marR="0" lvl="1" indent="-342900" algn="l" defTabSz="457200" rtl="0" eaLnBrk="1" fontAlgn="base" latinLnBrk="0" hangingPunct="1">
              <a:lnSpc>
                <a:spcPct val="90000"/>
              </a:lnSpc>
              <a:spcBef>
                <a:spcPts val="600"/>
              </a:spcBef>
              <a:spcAft>
                <a:spcPts val="0"/>
              </a:spcAft>
              <a:buClr>
                <a:srgbClr val="1A2C64"/>
              </a:buClr>
              <a:buSzTx/>
              <a:buFont typeface="Arial" charset="0"/>
              <a:buChar char="•"/>
              <a:tabLst/>
              <a:defRPr/>
            </a:pPr>
            <a:r>
              <a:rPr kumimoji="0" lang="en-US" sz="1800" b="0" i="0" u="none" strike="noStrike" kern="1200" cap="none" spc="0" normalizeH="0" baseline="0" noProof="0" dirty="0">
                <a:ln>
                  <a:noFill/>
                </a:ln>
                <a:solidFill>
                  <a:prstClr val="black"/>
                </a:solidFill>
                <a:effectLst/>
                <a:uLnTx/>
                <a:uFillTx/>
                <a:latin typeface="Calibri"/>
                <a:ea typeface="ＭＳ Ｐゴシック" charset="-128"/>
                <a:cs typeface="+mn-cs"/>
              </a:rPr>
              <a:t>Price goes up 10x per level.</a:t>
            </a:r>
          </a:p>
          <a:p>
            <a:pPr marL="285750" marR="0" lvl="0" indent="-285750" algn="l" defTabSz="457200" rtl="0" eaLnBrk="1" fontAlgn="base" latinLnBrk="0" hangingPunct="1">
              <a:lnSpc>
                <a:spcPct val="90000"/>
              </a:lnSpc>
              <a:spcBef>
                <a:spcPts val="600"/>
              </a:spcBef>
              <a:spcAft>
                <a:spcPts val="0"/>
              </a:spcAft>
              <a:buClr>
                <a:srgbClr val="1A2C64"/>
              </a:buClr>
              <a:buSzTx/>
              <a:buFont typeface="Arial" charset="0"/>
              <a:buChar char="•"/>
              <a:tabLst/>
              <a:defRPr/>
            </a:pPr>
            <a:r>
              <a:rPr kumimoji="0" lang="en-US" sz="1800" b="0" i="0" u="none" strike="noStrike" kern="1200" cap="none" spc="0" normalizeH="0" baseline="0" noProof="0" dirty="0">
                <a:ln>
                  <a:noFill/>
                </a:ln>
                <a:solidFill>
                  <a:prstClr val="black"/>
                </a:solidFill>
                <a:effectLst/>
                <a:uLnTx/>
                <a:uFillTx/>
                <a:latin typeface="Calibri"/>
                <a:ea typeface="ＭＳ Ｐゴシック" charset="-128"/>
                <a:cs typeface="+mn-cs"/>
              </a:rPr>
              <a:t>Note: One major change is improved</a:t>
            </a:r>
            <a:br>
              <a:rPr kumimoji="0" lang="en-US" sz="1800" b="0" i="0" u="none" strike="noStrike" kern="1200" cap="none" spc="0" normalizeH="0" baseline="0" noProof="0" dirty="0">
                <a:ln>
                  <a:noFill/>
                </a:ln>
                <a:solidFill>
                  <a:prstClr val="black"/>
                </a:solidFill>
                <a:effectLst/>
                <a:uLnTx/>
                <a:uFillTx/>
                <a:latin typeface="Calibri"/>
                <a:ea typeface="ＭＳ Ｐゴシック" charset="-128"/>
                <a:cs typeface="+mn-cs"/>
              </a:rPr>
            </a:br>
            <a:r>
              <a:rPr kumimoji="0" lang="en-US" sz="1800" b="0" i="0" u="none" strike="noStrike" kern="1200" cap="none" spc="0" normalizeH="0" baseline="0" noProof="0" dirty="0">
                <a:ln>
                  <a:noFill/>
                </a:ln>
                <a:solidFill>
                  <a:prstClr val="black"/>
                </a:solidFill>
                <a:effectLst/>
                <a:uLnTx/>
                <a:uFillTx/>
                <a:latin typeface="Calibri"/>
                <a:ea typeface="ＭＳ Ｐゴシック" charset="-128"/>
                <a:cs typeface="+mn-cs"/>
              </a:rPr>
              <a:t>price performance of SDD relative</a:t>
            </a:r>
            <a:br>
              <a:rPr kumimoji="0" lang="en-US" sz="1800" b="0" i="0" u="none" strike="noStrike" kern="1200" cap="none" spc="0" normalizeH="0" baseline="0" noProof="0" dirty="0">
                <a:ln>
                  <a:noFill/>
                </a:ln>
                <a:solidFill>
                  <a:prstClr val="black"/>
                </a:solidFill>
                <a:effectLst/>
                <a:uLnTx/>
                <a:uFillTx/>
                <a:latin typeface="Calibri"/>
                <a:ea typeface="ＭＳ Ｐゴシック" charset="-128"/>
                <a:cs typeface="+mn-cs"/>
              </a:rPr>
            </a:br>
            <a:r>
              <a:rPr kumimoji="0" lang="en-US" sz="1800" b="0" i="0" u="none" strike="noStrike" kern="1200" cap="none" spc="0" normalizeH="0" baseline="0" noProof="0" dirty="0">
                <a:ln>
                  <a:noFill/>
                </a:ln>
                <a:solidFill>
                  <a:prstClr val="black"/>
                </a:solidFill>
                <a:effectLst/>
                <a:uLnTx/>
                <a:uFillTx/>
                <a:latin typeface="Calibri"/>
                <a:ea typeface="ＭＳ Ｐゴシック" charset="-128"/>
                <a:cs typeface="+mn-cs"/>
              </a:rPr>
              <a:t>to HDD for large data.</a:t>
            </a:r>
          </a:p>
        </p:txBody>
      </p:sp>
    </p:spTree>
    <p:extLst>
      <p:ext uri="{BB962C8B-B14F-4D97-AF65-F5344CB8AC3E}">
        <p14:creationId xmlns:p14="http://schemas.microsoft.com/office/powerpoint/2010/main" val="344552195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Rectangle 3">
            <a:extLst>
              <a:ext uri="{FF2B5EF4-FFF2-40B4-BE49-F238E27FC236}">
                <a16:creationId xmlns:a16="http://schemas.microsoft.com/office/drawing/2014/main" id="{43B951A4-0246-42A0-8F9C-5A317F4DED48}"/>
              </a:ext>
            </a:extLst>
          </p:cNvPr>
          <p:cNvSpPr>
            <a:spLocks noGrp="1" noChangeArrowheads="1"/>
          </p:cNvSpPr>
          <p:nvPr>
            <p:ph idx="1"/>
          </p:nvPr>
        </p:nvSpPr>
        <p:spPr/>
        <p:txBody>
          <a:bodyPr/>
          <a:lstStyle/>
          <a:p>
            <a:pPr>
              <a:spcAft>
                <a:spcPts val="0"/>
              </a:spcAft>
            </a:pPr>
            <a:r>
              <a:rPr lang="en-US" altLang="en-US" b="1" dirty="0">
                <a:solidFill>
                  <a:srgbClr val="002060"/>
                </a:solidFill>
              </a:rPr>
              <a:t>primary storage</a:t>
            </a:r>
            <a:r>
              <a:rPr lang="en-US" altLang="en-US" b="1" dirty="0"/>
              <a:t>: </a:t>
            </a:r>
            <a:r>
              <a:rPr lang="en-US" altLang="en-US" dirty="0"/>
              <a:t>Fastest media but volatile (cache, main memory).</a:t>
            </a:r>
          </a:p>
          <a:p>
            <a:pPr>
              <a:spcAft>
                <a:spcPts val="0"/>
              </a:spcAft>
            </a:pPr>
            <a:r>
              <a:rPr lang="en-US" altLang="en-US" b="1" dirty="0">
                <a:solidFill>
                  <a:srgbClr val="002060"/>
                </a:solidFill>
              </a:rPr>
              <a:t>secondary storage</a:t>
            </a:r>
            <a:r>
              <a:rPr lang="en-US" altLang="en-US" b="1" dirty="0"/>
              <a:t>:</a:t>
            </a:r>
            <a:r>
              <a:rPr lang="en-US" altLang="en-US" dirty="0"/>
              <a:t> next level in hierarchy, non-volatile, moderately fast access time</a:t>
            </a:r>
          </a:p>
          <a:p>
            <a:pPr lvl="1">
              <a:spcAft>
                <a:spcPts val="0"/>
              </a:spcAft>
            </a:pPr>
            <a:r>
              <a:rPr lang="en-US" altLang="en-US" dirty="0"/>
              <a:t>Also called </a:t>
            </a:r>
            <a:r>
              <a:rPr lang="en-US" altLang="en-US" b="1" dirty="0">
                <a:solidFill>
                  <a:srgbClr val="002060"/>
                </a:solidFill>
              </a:rPr>
              <a:t>on-line storage </a:t>
            </a:r>
            <a:endParaRPr lang="en-US" altLang="en-US" dirty="0">
              <a:solidFill>
                <a:srgbClr val="002060"/>
              </a:solidFill>
            </a:endParaRPr>
          </a:p>
          <a:p>
            <a:pPr lvl="1">
              <a:spcAft>
                <a:spcPts val="0"/>
              </a:spcAft>
            </a:pPr>
            <a:r>
              <a:rPr lang="en-US" altLang="en-US"/>
              <a:t>E.g., </a:t>
            </a:r>
            <a:r>
              <a:rPr lang="en-US" altLang="en-US" dirty="0"/>
              <a:t>flash memory, magnetic disks</a:t>
            </a:r>
          </a:p>
          <a:p>
            <a:pPr>
              <a:spcAft>
                <a:spcPts val="0"/>
              </a:spcAft>
            </a:pPr>
            <a:r>
              <a:rPr lang="en-US" altLang="en-US" b="1" dirty="0">
                <a:solidFill>
                  <a:srgbClr val="002060"/>
                </a:solidFill>
              </a:rPr>
              <a:t>tertiary storage</a:t>
            </a:r>
            <a:r>
              <a:rPr lang="en-US" altLang="en-US" b="1" dirty="0"/>
              <a:t>:</a:t>
            </a:r>
            <a:r>
              <a:rPr lang="en-US" altLang="en-US" dirty="0"/>
              <a:t> lowest level in hierarchy, non-volatile, slow access time</a:t>
            </a:r>
          </a:p>
          <a:p>
            <a:pPr lvl="1">
              <a:spcAft>
                <a:spcPts val="0"/>
              </a:spcAft>
            </a:pPr>
            <a:r>
              <a:rPr lang="en-US" altLang="en-US" dirty="0"/>
              <a:t>also called </a:t>
            </a:r>
            <a:r>
              <a:rPr lang="en-US" altLang="en-US" b="1" dirty="0">
                <a:solidFill>
                  <a:srgbClr val="002060"/>
                </a:solidFill>
              </a:rPr>
              <a:t>off-line storage </a:t>
            </a:r>
            <a:r>
              <a:rPr lang="en-US" altLang="en-US" dirty="0">
                <a:solidFill>
                  <a:schemeClr val="tx1">
                    <a:lumMod val="95000"/>
                    <a:lumOff val="5000"/>
                  </a:schemeClr>
                </a:solidFill>
              </a:rPr>
              <a:t>and used for</a:t>
            </a:r>
            <a:r>
              <a:rPr lang="en-US" altLang="en-US" b="1" dirty="0">
                <a:solidFill>
                  <a:srgbClr val="002060"/>
                </a:solidFill>
              </a:rPr>
              <a:t> archival storage</a:t>
            </a:r>
            <a:r>
              <a:rPr lang="en-US" altLang="en-US" dirty="0">
                <a:solidFill>
                  <a:srgbClr val="002060"/>
                </a:solidFill>
              </a:rPr>
              <a:t> </a:t>
            </a:r>
          </a:p>
          <a:p>
            <a:pPr lvl="1">
              <a:spcAft>
                <a:spcPts val="0"/>
              </a:spcAft>
            </a:pPr>
            <a:r>
              <a:rPr lang="en-US" altLang="en-US" dirty="0"/>
              <a:t>e.g., magnetic tape, optical storage</a:t>
            </a:r>
          </a:p>
          <a:p>
            <a:pPr lvl="1">
              <a:spcAft>
                <a:spcPts val="0"/>
              </a:spcAft>
            </a:pPr>
            <a:r>
              <a:rPr lang="en-US" altLang="en-US" dirty="0"/>
              <a:t>Magnetic tape</a:t>
            </a:r>
            <a:endParaRPr lang="en-US" altLang="en-US" b="1" dirty="0"/>
          </a:p>
          <a:p>
            <a:pPr lvl="2">
              <a:spcAft>
                <a:spcPts val="0"/>
              </a:spcAft>
            </a:pPr>
            <a:r>
              <a:rPr lang="en-US" altLang="en-US" b="1" dirty="0"/>
              <a:t> </a:t>
            </a:r>
            <a:r>
              <a:rPr lang="en-US" altLang="en-US" dirty="0"/>
              <a:t>Sequential access, 1 to 12 TB capacity</a:t>
            </a:r>
          </a:p>
          <a:p>
            <a:pPr lvl="2">
              <a:spcAft>
                <a:spcPts val="0"/>
              </a:spcAft>
            </a:pPr>
            <a:r>
              <a:rPr lang="en-US" altLang="en-US" dirty="0"/>
              <a:t>A few drives with many tapes</a:t>
            </a:r>
          </a:p>
          <a:p>
            <a:pPr lvl="2">
              <a:spcAft>
                <a:spcPts val="0"/>
              </a:spcAft>
            </a:pPr>
            <a:r>
              <a:rPr lang="en-US" altLang="en-US" dirty="0"/>
              <a:t>Juke boxes with petabytes (1000’s of TB) of storage</a:t>
            </a:r>
          </a:p>
        </p:txBody>
      </p:sp>
      <p:sp>
        <p:nvSpPr>
          <p:cNvPr id="178178" name="Rectangle 2">
            <a:extLst>
              <a:ext uri="{FF2B5EF4-FFF2-40B4-BE49-F238E27FC236}">
                <a16:creationId xmlns:a16="http://schemas.microsoft.com/office/drawing/2014/main" id="{E51765DA-32CD-4FAC-88C5-0C159F089B1B}"/>
              </a:ext>
            </a:extLst>
          </p:cNvPr>
          <p:cNvSpPr>
            <a:spLocks noGrp="1" noChangeArrowheads="1"/>
          </p:cNvSpPr>
          <p:nvPr>
            <p:ph type="title"/>
          </p:nvPr>
        </p:nvSpPr>
        <p:spPr/>
        <p:txBody>
          <a:bodyPr/>
          <a:lstStyle/>
          <a:p>
            <a:pPr>
              <a:defRPr/>
            </a:pPr>
            <a:r>
              <a:rPr lang="en-US" altLang="en-US" dirty="0">
                <a:effectLst>
                  <a:outerShdw blurRad="38100" dist="38100" dir="2700000" algn="tl">
                    <a:srgbClr val="C0C0C0"/>
                  </a:outerShdw>
                </a:effectLst>
              </a:rPr>
              <a:t>Storage Hierarchy (Cont.)</a:t>
            </a:r>
          </a:p>
        </p:txBody>
      </p:sp>
      <p:sp>
        <p:nvSpPr>
          <p:cNvPr id="2" name="Text Box 7">
            <a:extLst>
              <a:ext uri="{FF2B5EF4-FFF2-40B4-BE49-F238E27FC236}">
                <a16:creationId xmlns:a16="http://schemas.microsoft.com/office/drawing/2014/main" id="{D5CE7F4B-76C5-0F3D-763E-F76785286E56}"/>
              </a:ext>
            </a:extLst>
          </p:cNvPr>
          <p:cNvSpPr txBox="1">
            <a:spLocks noChangeArrowheads="1"/>
          </p:cNvSpPr>
          <p:nvPr/>
        </p:nvSpPr>
        <p:spPr bwMode="auto">
          <a:xfrm>
            <a:off x="5762831" y="4414450"/>
            <a:ext cx="3228769" cy="27699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From: 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p:txBody>
      </p:sp>
    </p:spTree>
    <p:extLst>
      <p:ext uri="{BB962C8B-B14F-4D97-AF65-F5344CB8AC3E}">
        <p14:creationId xmlns:p14="http://schemas.microsoft.com/office/powerpoint/2010/main" val="314076521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533400" y="583970"/>
            <a:ext cx="5912304" cy="3921828"/>
          </a:xfrm>
          <a:prstGeom prst="rect">
            <a:avLst/>
          </a:prstGeom>
        </p:spPr>
      </p:pic>
      <p:sp>
        <p:nvSpPr>
          <p:cNvPr id="4" name="Curved Right Arrow 3"/>
          <p:cNvSpPr/>
          <p:nvPr/>
        </p:nvSpPr>
        <p:spPr>
          <a:xfrm>
            <a:off x="2819400" y="631123"/>
            <a:ext cx="1930400" cy="2446866"/>
          </a:xfrm>
          <a:prstGeom prst="curvedRightArrow">
            <a:avLst/>
          </a:prstGeom>
          <a:solidFill>
            <a:schemeClr val="accent1"/>
          </a:solidFill>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endParaRPr>
          </a:p>
        </p:txBody>
      </p:sp>
      <p:sp>
        <p:nvSpPr>
          <p:cNvPr id="6" name="Left-Right Arrow 5"/>
          <p:cNvSpPr/>
          <p:nvPr/>
        </p:nvSpPr>
        <p:spPr>
          <a:xfrm>
            <a:off x="3345619" y="1854556"/>
            <a:ext cx="1759781" cy="262466"/>
          </a:xfrm>
          <a:prstGeom prst="leftRightArrow">
            <a:avLst/>
          </a:prstGeom>
          <a:solidFill>
            <a:schemeClr val="accent1"/>
          </a:solidFill>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endParaRPr>
          </a:p>
        </p:txBody>
      </p:sp>
      <p:sp>
        <p:nvSpPr>
          <p:cNvPr id="7" name="Rectangle 6"/>
          <p:cNvSpPr>
            <a:spLocks noChangeArrowheads="1"/>
          </p:cNvSpPr>
          <p:nvPr/>
        </p:nvSpPr>
        <p:spPr bwMode="auto">
          <a:xfrm>
            <a:off x="228600" y="0"/>
            <a:ext cx="7239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altLang="en-US" sz="2400" b="0" i="0" u="none" strike="noStrike" kern="1200" cap="none" spc="0" normalizeH="0" baseline="0" noProof="0" dirty="0">
                <a:ln>
                  <a:noFill/>
                </a:ln>
                <a:solidFill>
                  <a:prstClr val="white"/>
                </a:solidFill>
                <a:effectLst/>
                <a:uLnTx/>
                <a:uFillTx/>
                <a:latin typeface="Calibri" charset="0"/>
                <a:ea typeface="ＭＳ Ｐゴシック" charset="-128"/>
                <a:cs typeface="+mn-cs"/>
              </a:rPr>
              <a:t>Hard Disk Drive</a:t>
            </a:r>
          </a:p>
        </p:txBody>
      </p:sp>
    </p:spTree>
    <p:extLst>
      <p:ext uri="{BB962C8B-B14F-4D97-AF65-F5344CB8AC3E}">
        <p14:creationId xmlns:p14="http://schemas.microsoft.com/office/powerpoint/2010/main" val="99160495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solidFill>
                  <a:schemeClr val="bg1"/>
                </a:solidFill>
              </a:rPr>
              <a:t>Disk Configuration</a:t>
            </a:r>
          </a:p>
        </p:txBody>
      </p:sp>
      <p:pic>
        <p:nvPicPr>
          <p:cNvPr id="3" name="Picture 2"/>
          <p:cNvPicPr>
            <a:picLocks noChangeAspect="1"/>
          </p:cNvPicPr>
          <p:nvPr/>
        </p:nvPicPr>
        <p:blipFill>
          <a:blip r:embed="rId2"/>
          <a:stretch>
            <a:fillRect/>
          </a:stretch>
        </p:blipFill>
        <p:spPr>
          <a:xfrm>
            <a:off x="129654" y="755452"/>
            <a:ext cx="5469072" cy="3842138"/>
          </a:xfrm>
          <a:prstGeom prst="rect">
            <a:avLst/>
          </a:prstGeom>
        </p:spPr>
      </p:pic>
      <p:pic>
        <p:nvPicPr>
          <p:cNvPr id="5" name="Picture 4"/>
          <p:cNvPicPr>
            <a:picLocks noChangeAspect="1"/>
          </p:cNvPicPr>
          <p:nvPr/>
        </p:nvPicPr>
        <p:blipFill>
          <a:blip r:embed="rId3"/>
          <a:stretch>
            <a:fillRect/>
          </a:stretch>
        </p:blipFill>
        <p:spPr>
          <a:xfrm>
            <a:off x="4541949" y="1647358"/>
            <a:ext cx="4156099" cy="2792673"/>
          </a:xfrm>
          <a:prstGeom prst="rect">
            <a:avLst/>
          </a:prstGeom>
        </p:spPr>
      </p:pic>
      <p:sp>
        <p:nvSpPr>
          <p:cNvPr id="6" name="Rectangle 5"/>
          <p:cNvSpPr/>
          <p:nvPr/>
        </p:nvSpPr>
        <p:spPr>
          <a:xfrm>
            <a:off x="4901513" y="4289813"/>
            <a:ext cx="3796535" cy="307777"/>
          </a:xfrm>
          <a:prstGeom prst="rect">
            <a:avLst/>
          </a:prstGeom>
        </p:spPr>
        <p:txBody>
          <a:bodyPr wrap="square">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111111"/>
                </a:solidFill>
                <a:effectLst/>
                <a:uLnTx/>
                <a:uFillTx/>
                <a:latin typeface="Amazon Ember" charset="0"/>
                <a:ea typeface="ＭＳ Ｐゴシック" charset="-128"/>
                <a:cs typeface="+mn-cs"/>
              </a:rPr>
              <a:t>Database Systems: The Complete Book (2nd Edition)</a:t>
            </a:r>
            <a:br>
              <a:rPr kumimoji="0" lang="en-US" sz="700" b="1" i="0" u="none" strike="noStrike" kern="1200" cap="none" spc="0" normalizeH="0" baseline="0" noProof="0" dirty="0">
                <a:ln>
                  <a:noFill/>
                </a:ln>
                <a:solidFill>
                  <a:srgbClr val="111111"/>
                </a:solidFill>
                <a:effectLst/>
                <a:uLnTx/>
                <a:uFillTx/>
                <a:latin typeface="Amazon Ember" charset="0"/>
                <a:ea typeface="ＭＳ Ｐゴシック" charset="-128"/>
                <a:cs typeface="+mn-cs"/>
              </a:rPr>
            </a:br>
            <a:r>
              <a:rPr kumimoji="0" lang="en-US" sz="700" b="0" i="0" u="none" strike="noStrike" kern="1200" cap="none" spc="0" normalizeH="0" baseline="0" noProof="0" dirty="0">
                <a:ln>
                  <a:noFill/>
                </a:ln>
                <a:solidFill>
                  <a:srgbClr val="111111"/>
                </a:solidFill>
                <a:effectLst/>
                <a:uLnTx/>
                <a:uFillTx/>
                <a:latin typeface="Amazon Ember" charset="0"/>
                <a:ea typeface="ＭＳ Ｐゴシック" charset="-128"/>
                <a:cs typeface="+mn-cs"/>
              </a:rPr>
              <a:t>by </a:t>
            </a:r>
            <a:r>
              <a:rPr kumimoji="0" lang="en-US" sz="700" b="0" i="0" u="none" strike="noStrike" kern="1200" cap="none" spc="0" normalizeH="0" baseline="0" noProof="0" dirty="0">
                <a:ln>
                  <a:noFill/>
                </a:ln>
                <a:solidFill>
                  <a:srgbClr val="0066C0"/>
                </a:solidFill>
                <a:effectLst/>
                <a:uLnTx/>
                <a:uFillTx/>
                <a:latin typeface="Amazon Ember" charset="0"/>
                <a:ea typeface="ＭＳ Ｐゴシック" charset="-128"/>
                <a:cs typeface="+mn-cs"/>
                <a:hlinkClick r:id="rId4"/>
              </a:rPr>
              <a:t>Hector Garcia-Molina</a:t>
            </a:r>
            <a:r>
              <a:rPr kumimoji="0" lang="en-US" sz="700" b="0" i="0" u="none" strike="noStrike" kern="1200" cap="none" spc="0" normalizeH="0" baseline="0" noProof="0" dirty="0">
                <a:ln>
                  <a:noFill/>
                </a:ln>
                <a:solidFill>
                  <a:srgbClr val="111111"/>
                </a:solidFill>
                <a:effectLst/>
                <a:uLnTx/>
                <a:uFillTx/>
                <a:latin typeface="Amazon Ember" charset="0"/>
                <a:ea typeface="ＭＳ Ｐゴシック" charset="-128"/>
                <a:cs typeface="+mn-cs"/>
              </a:rPr>
              <a:t> </a:t>
            </a:r>
            <a:r>
              <a:rPr kumimoji="0" lang="en-US" sz="700" b="0" i="0" u="none" strike="noStrike" kern="1200" cap="none" spc="0" normalizeH="0" baseline="0" noProof="0" dirty="0">
                <a:ln>
                  <a:noFill/>
                </a:ln>
                <a:solidFill>
                  <a:srgbClr val="555555"/>
                </a:solidFill>
                <a:effectLst/>
                <a:uLnTx/>
                <a:uFillTx/>
                <a:latin typeface="Amazon Ember" charset="0"/>
                <a:ea typeface="ＭＳ Ｐゴシック" charset="-128"/>
                <a:cs typeface="+mn-cs"/>
              </a:rPr>
              <a:t>(Author), </a:t>
            </a:r>
            <a:r>
              <a:rPr kumimoji="0" lang="en-US" sz="700" b="0" i="0" u="none" strike="noStrike" kern="1200" cap="none" spc="0" normalizeH="0" baseline="0" noProof="0" dirty="0">
                <a:ln>
                  <a:noFill/>
                </a:ln>
                <a:solidFill>
                  <a:srgbClr val="0066C0"/>
                </a:solidFill>
                <a:effectLst/>
                <a:uLnTx/>
                <a:uFillTx/>
                <a:latin typeface="Amazon Ember" charset="0"/>
                <a:ea typeface="ＭＳ Ｐゴシック" charset="-128"/>
                <a:cs typeface="+mn-cs"/>
                <a:hlinkClick r:id="rId5"/>
              </a:rPr>
              <a:t>Jeffrey D. Ullman</a:t>
            </a:r>
            <a:r>
              <a:rPr kumimoji="0" lang="en-US" sz="700" b="0" i="0" u="none" strike="noStrike" kern="1200" cap="none" spc="0" normalizeH="0" baseline="0" noProof="0" dirty="0">
                <a:ln>
                  <a:noFill/>
                </a:ln>
                <a:solidFill>
                  <a:srgbClr val="111111"/>
                </a:solidFill>
                <a:effectLst/>
                <a:uLnTx/>
                <a:uFillTx/>
                <a:latin typeface="Amazon Ember" charset="0"/>
                <a:ea typeface="ＭＳ Ｐゴシック" charset="-128"/>
                <a:cs typeface="+mn-cs"/>
              </a:rPr>
              <a:t> </a:t>
            </a:r>
            <a:r>
              <a:rPr kumimoji="0" lang="en-US" sz="700" b="0" i="0" u="none" strike="noStrike" kern="1200" cap="none" spc="0" normalizeH="0" baseline="0" noProof="0" dirty="0">
                <a:ln>
                  <a:noFill/>
                </a:ln>
                <a:solidFill>
                  <a:srgbClr val="555555"/>
                </a:solidFill>
                <a:effectLst/>
                <a:uLnTx/>
                <a:uFillTx/>
                <a:latin typeface="Amazon Ember" charset="0"/>
                <a:ea typeface="ＭＳ Ｐゴシック" charset="-128"/>
                <a:cs typeface="+mn-cs"/>
              </a:rPr>
              <a:t>(Author), </a:t>
            </a:r>
            <a:r>
              <a:rPr kumimoji="0" lang="en-US" sz="700" b="0" i="0" u="none" strike="noStrike" kern="1200" cap="none" spc="0" normalizeH="0" baseline="0" noProof="0" dirty="0">
                <a:ln>
                  <a:noFill/>
                </a:ln>
                <a:solidFill>
                  <a:srgbClr val="0066C0"/>
                </a:solidFill>
                <a:effectLst/>
                <a:uLnTx/>
                <a:uFillTx/>
                <a:latin typeface="Amazon Ember" charset="0"/>
                <a:ea typeface="ＭＳ Ｐゴシック" charset="-128"/>
                <a:cs typeface="+mn-cs"/>
                <a:hlinkClick r:id="rId6"/>
              </a:rPr>
              <a:t>Jennifer Widom</a:t>
            </a:r>
            <a:r>
              <a:rPr kumimoji="0" lang="en-US" sz="700" b="0" i="0" u="none" strike="noStrike" kern="1200" cap="none" spc="0" normalizeH="0" baseline="0" noProof="0" dirty="0">
                <a:ln>
                  <a:noFill/>
                </a:ln>
                <a:solidFill>
                  <a:srgbClr val="111111"/>
                </a:solidFill>
                <a:effectLst/>
                <a:uLnTx/>
                <a:uFillTx/>
                <a:latin typeface="Amazon Ember" charset="0"/>
                <a:ea typeface="ＭＳ Ｐゴシック" charset="-128"/>
                <a:cs typeface="+mn-cs"/>
              </a:rPr>
              <a:t> </a:t>
            </a:r>
            <a:r>
              <a:rPr kumimoji="0" lang="en-US" sz="700" b="0" i="0" u="none" strike="noStrike" kern="1200" cap="none" spc="0" normalizeH="0" baseline="0" noProof="0" dirty="0">
                <a:ln>
                  <a:noFill/>
                </a:ln>
                <a:solidFill>
                  <a:srgbClr val="555555"/>
                </a:solidFill>
                <a:effectLst/>
                <a:uLnTx/>
                <a:uFillTx/>
                <a:latin typeface="Amazon Ember" charset="0"/>
                <a:ea typeface="ＭＳ Ｐゴシック" charset="-128"/>
                <a:cs typeface="+mn-cs"/>
              </a:rPr>
              <a:t>(Author)</a:t>
            </a:r>
            <a:endParaRPr kumimoji="0" lang="en-US" sz="700" b="0" i="0" u="none" strike="noStrike" kern="1200" cap="none" spc="0" normalizeH="0" baseline="0" noProof="0" dirty="0">
              <a:ln>
                <a:noFill/>
              </a:ln>
              <a:solidFill>
                <a:srgbClr val="111111"/>
              </a:solidFill>
              <a:effectLst/>
              <a:uLnTx/>
              <a:uFillTx/>
              <a:latin typeface="Amazon Ember" charset="0"/>
              <a:ea typeface="ＭＳ Ｐゴシック" charset="-128"/>
              <a:cs typeface="+mn-cs"/>
            </a:endParaRPr>
          </a:p>
        </p:txBody>
      </p:sp>
      <p:sp>
        <p:nvSpPr>
          <p:cNvPr id="7" name="TextBox 6"/>
          <p:cNvSpPr txBox="1"/>
          <p:nvPr/>
        </p:nvSpPr>
        <p:spPr>
          <a:xfrm>
            <a:off x="4191000" y="482681"/>
            <a:ext cx="914400" cy="914400"/>
          </a:xfrm>
          <a:prstGeom prst="rect">
            <a:avLst/>
          </a:prstGeom>
          <a:noFill/>
        </p:spPr>
        <p:txBody>
          <a:bodyPr wrap="none" rtlCol="0">
            <a:noAutofit/>
          </a:bodyPr>
          <a:lstStyle/>
          <a:p>
            <a:pPr marL="0" marR="0" lvl="0" indent="0" algn="l" defTabSz="457200" rtl="0" eaLnBrk="1" fontAlgn="base" latinLnBrk="0" hangingPunct="1">
              <a:lnSpc>
                <a:spcPct val="90000"/>
              </a:lnSpc>
              <a:spcBef>
                <a:spcPts val="600"/>
              </a:spcBef>
              <a:spcAft>
                <a:spcPts val="0"/>
              </a:spcAft>
              <a:buClr>
                <a:prstClr val="white"/>
              </a:buClr>
              <a:buSzTx/>
              <a:buFontTx/>
              <a:buNone/>
              <a:tabLst/>
              <a:defRPr/>
            </a:pPr>
            <a:r>
              <a:rPr kumimoji="0" lang="en-US" sz="2000" b="0" i="0" u="none" strike="noStrike" kern="1200" cap="none" spc="0" normalizeH="0" baseline="0" noProof="0" dirty="0">
                <a:ln>
                  <a:noFill/>
                </a:ln>
                <a:solidFill>
                  <a:prstClr val="black"/>
                </a:solidFill>
                <a:effectLst/>
                <a:uLnTx/>
                <a:uFillTx/>
                <a:latin typeface="Calibri"/>
                <a:ea typeface="ＭＳ Ｐゴシック" charset="-128"/>
                <a:cs typeface="+mn-cs"/>
              </a:rPr>
              <a:t>Components of disk I/O delay</a:t>
            </a:r>
          </a:p>
          <a:p>
            <a:pPr marL="914400" marR="0" lvl="1" indent="-457200" algn="l" defTabSz="457200" rtl="0" eaLnBrk="1" fontAlgn="base" latinLnBrk="0" hangingPunct="1">
              <a:lnSpc>
                <a:spcPct val="90000"/>
              </a:lnSpc>
              <a:spcBef>
                <a:spcPts val="600"/>
              </a:spcBef>
              <a:spcAft>
                <a:spcPts val="0"/>
              </a:spcAft>
              <a:buClr>
                <a:prstClr val="white"/>
              </a:buClr>
              <a:buSzTx/>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Calibri"/>
                <a:ea typeface="ＭＳ Ｐゴシック" charset="-128"/>
                <a:cs typeface="+mn-cs"/>
              </a:rPr>
              <a:t>Seek: Move head to cylinder/track.</a:t>
            </a:r>
          </a:p>
          <a:p>
            <a:pPr marL="914400" marR="0" lvl="1" indent="-457200" algn="l" defTabSz="457200" rtl="0" eaLnBrk="1" fontAlgn="base" latinLnBrk="0" hangingPunct="1">
              <a:lnSpc>
                <a:spcPct val="90000"/>
              </a:lnSpc>
              <a:spcBef>
                <a:spcPts val="600"/>
              </a:spcBef>
              <a:spcAft>
                <a:spcPts val="0"/>
              </a:spcAft>
              <a:buClr>
                <a:prstClr val="white"/>
              </a:buClr>
              <a:buSzTx/>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Calibri"/>
                <a:ea typeface="ＭＳ Ｐゴシック" charset="-128"/>
                <a:cs typeface="+mn-cs"/>
              </a:rPr>
              <a:t>Rotation: Wait for sector to get under head.</a:t>
            </a:r>
          </a:p>
          <a:p>
            <a:pPr marL="914400" marR="0" lvl="1" indent="-457200" algn="l" defTabSz="457200" rtl="0" eaLnBrk="1" fontAlgn="base" latinLnBrk="0" hangingPunct="1">
              <a:lnSpc>
                <a:spcPct val="90000"/>
              </a:lnSpc>
              <a:spcBef>
                <a:spcPts val="600"/>
              </a:spcBef>
              <a:spcAft>
                <a:spcPts val="0"/>
              </a:spcAft>
              <a:buClr>
                <a:prstClr val="white"/>
              </a:buClr>
              <a:buSzTx/>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Calibri"/>
                <a:ea typeface="ＭＳ Ｐゴシック" charset="-128"/>
                <a:cs typeface="+mn-cs"/>
              </a:rPr>
              <a:t>Transfer: Move data from disk to memory. </a:t>
            </a:r>
          </a:p>
        </p:txBody>
      </p:sp>
    </p:spTree>
    <p:extLst>
      <p:ext uri="{BB962C8B-B14F-4D97-AF65-F5344CB8AC3E}">
        <p14:creationId xmlns:p14="http://schemas.microsoft.com/office/powerpoint/2010/main" val="101702830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925551" y="583970"/>
            <a:ext cx="5334000" cy="3568700"/>
          </a:xfrm>
          <a:prstGeom prst="rect">
            <a:avLst/>
          </a:prstGeom>
        </p:spPr>
      </p:pic>
      <p:sp>
        <p:nvSpPr>
          <p:cNvPr id="3" name="Rectangle 2"/>
          <p:cNvSpPr/>
          <p:nvPr/>
        </p:nvSpPr>
        <p:spPr>
          <a:xfrm>
            <a:off x="2132155" y="583970"/>
            <a:ext cx="2460396" cy="3568700"/>
          </a:xfrm>
          <a:prstGeom prst="rect">
            <a:avLst/>
          </a:prstGeom>
          <a:noFill/>
          <a:ln w="57150">
            <a:solidFill>
              <a:srgbClr val="0070C0"/>
            </a:solidFill>
          </a:ln>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endParaRPr>
          </a:p>
        </p:txBody>
      </p:sp>
      <p:sp>
        <p:nvSpPr>
          <p:cNvPr id="4" name="Rectangle 3"/>
          <p:cNvSpPr/>
          <p:nvPr/>
        </p:nvSpPr>
        <p:spPr>
          <a:xfrm>
            <a:off x="4658145" y="583970"/>
            <a:ext cx="2460396" cy="3568700"/>
          </a:xfrm>
          <a:prstGeom prst="rect">
            <a:avLst/>
          </a:prstGeom>
          <a:noFill/>
          <a:ln w="57150">
            <a:solidFill>
              <a:srgbClr val="FF0000"/>
            </a:solidFill>
          </a:ln>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endParaRPr>
          </a:p>
        </p:txBody>
      </p:sp>
      <p:sp>
        <p:nvSpPr>
          <p:cNvPr id="5" name="TextBox 4"/>
          <p:cNvSpPr txBox="1"/>
          <p:nvPr/>
        </p:nvSpPr>
        <p:spPr>
          <a:xfrm>
            <a:off x="425904" y="631399"/>
            <a:ext cx="914400" cy="914400"/>
          </a:xfrm>
          <a:prstGeom prst="rect">
            <a:avLst/>
          </a:prstGeom>
          <a:noFill/>
        </p:spPr>
        <p:txBody>
          <a:bodyPr wrap="none" rtlCol="0">
            <a:noAutofit/>
          </a:bodyPr>
          <a:lstStyle/>
          <a:p>
            <a:pPr marL="0" marR="0" lvl="0" indent="0" algn="l" defTabSz="457200" rtl="0" eaLnBrk="1" fontAlgn="base" latinLnBrk="0" hangingPunct="1">
              <a:lnSpc>
                <a:spcPct val="90000"/>
              </a:lnSpc>
              <a:spcBef>
                <a:spcPts val="600"/>
              </a:spcBef>
              <a:spcAft>
                <a:spcPts val="0"/>
              </a:spcAft>
              <a:buClr>
                <a:prstClr val="white"/>
              </a:buClr>
              <a:buSzTx/>
              <a:buFontTx/>
              <a:buNone/>
              <a:tabLst/>
              <a:defRPr/>
            </a:pPr>
            <a:r>
              <a:rPr kumimoji="0" lang="en-US" sz="2000" b="1" i="0" u="none" strike="noStrike" kern="1200" cap="none" spc="0" normalizeH="0" baseline="0" noProof="0" dirty="0">
                <a:ln>
                  <a:noFill/>
                </a:ln>
                <a:solidFill>
                  <a:srgbClr val="0070C0"/>
                </a:solidFill>
                <a:effectLst/>
                <a:uLnTx/>
                <a:uFillTx/>
                <a:latin typeface="Calibri"/>
                <a:ea typeface="ＭＳ Ｐゴシック" charset="-128"/>
                <a:cs typeface="+mn-cs"/>
              </a:rPr>
              <a:t>Hard</a:t>
            </a:r>
          </a:p>
          <a:p>
            <a:pPr marL="0" marR="0" lvl="0" indent="0" algn="l" defTabSz="457200" rtl="0" eaLnBrk="1" fontAlgn="base" latinLnBrk="0" hangingPunct="1">
              <a:lnSpc>
                <a:spcPct val="90000"/>
              </a:lnSpc>
              <a:spcBef>
                <a:spcPts val="600"/>
              </a:spcBef>
              <a:spcAft>
                <a:spcPts val="0"/>
              </a:spcAft>
              <a:buClr>
                <a:prstClr val="white"/>
              </a:buClr>
              <a:buSzTx/>
              <a:buFontTx/>
              <a:buNone/>
              <a:tabLst/>
              <a:defRPr/>
            </a:pPr>
            <a:r>
              <a:rPr kumimoji="0" lang="en-US" sz="2000" b="1" i="0" u="none" strike="noStrike" kern="1200" cap="none" spc="0" normalizeH="0" baseline="0" noProof="0" dirty="0">
                <a:ln>
                  <a:noFill/>
                </a:ln>
                <a:solidFill>
                  <a:srgbClr val="0070C0"/>
                </a:solidFill>
                <a:effectLst/>
                <a:uLnTx/>
                <a:uFillTx/>
                <a:latin typeface="Calibri"/>
                <a:ea typeface="ＭＳ Ｐゴシック" charset="-128"/>
                <a:cs typeface="+mn-cs"/>
              </a:rPr>
              <a:t>Disk</a:t>
            </a:r>
          </a:p>
          <a:p>
            <a:pPr marL="0" marR="0" lvl="0" indent="0" algn="l" defTabSz="457200" rtl="0" eaLnBrk="1" fontAlgn="base" latinLnBrk="0" hangingPunct="1">
              <a:lnSpc>
                <a:spcPct val="90000"/>
              </a:lnSpc>
              <a:spcBef>
                <a:spcPts val="600"/>
              </a:spcBef>
              <a:spcAft>
                <a:spcPts val="0"/>
              </a:spcAft>
              <a:buClr>
                <a:prstClr val="white"/>
              </a:buClr>
              <a:buSzTx/>
              <a:buFontTx/>
              <a:buNone/>
              <a:tabLst/>
              <a:defRPr/>
            </a:pPr>
            <a:r>
              <a:rPr kumimoji="0" lang="en-US" sz="2000" b="1" i="0" u="none" strike="noStrike" kern="1200" cap="none" spc="0" normalizeH="0" baseline="0" noProof="0" dirty="0">
                <a:ln>
                  <a:noFill/>
                </a:ln>
                <a:solidFill>
                  <a:srgbClr val="0070C0"/>
                </a:solidFill>
                <a:effectLst/>
                <a:uLnTx/>
                <a:uFillTx/>
                <a:latin typeface="Calibri"/>
                <a:ea typeface="ＭＳ Ｐゴシック" charset="-128"/>
                <a:cs typeface="+mn-cs"/>
              </a:rPr>
              <a:t>Drive</a:t>
            </a:r>
          </a:p>
        </p:txBody>
      </p:sp>
      <p:sp>
        <p:nvSpPr>
          <p:cNvPr id="6" name="TextBox 5"/>
          <p:cNvSpPr txBox="1"/>
          <p:nvPr/>
        </p:nvSpPr>
        <p:spPr>
          <a:xfrm>
            <a:off x="7582419" y="631399"/>
            <a:ext cx="914400" cy="1036848"/>
          </a:xfrm>
          <a:prstGeom prst="rect">
            <a:avLst/>
          </a:prstGeom>
          <a:noFill/>
        </p:spPr>
        <p:txBody>
          <a:bodyPr wrap="none" rtlCol="0">
            <a:noAutofit/>
          </a:bodyPr>
          <a:lstStyle/>
          <a:p>
            <a:pPr marL="0" marR="0" lvl="0" indent="0" algn="l" defTabSz="457200" rtl="0" eaLnBrk="1" fontAlgn="base" latinLnBrk="0" hangingPunct="1">
              <a:lnSpc>
                <a:spcPct val="90000"/>
              </a:lnSpc>
              <a:spcBef>
                <a:spcPts val="600"/>
              </a:spcBef>
              <a:spcAft>
                <a:spcPts val="0"/>
              </a:spcAft>
              <a:buClr>
                <a:prstClr val="white"/>
              </a:buClr>
              <a:buSzTx/>
              <a:buFontTx/>
              <a:buNone/>
              <a:tabLst/>
              <a:defRPr/>
            </a:pPr>
            <a:r>
              <a:rPr kumimoji="0" lang="en-US" sz="2000" b="1" i="0" u="none" strike="noStrike" kern="1200" cap="none" spc="0" normalizeH="0" baseline="0" noProof="0" dirty="0">
                <a:ln>
                  <a:noFill/>
                </a:ln>
                <a:solidFill>
                  <a:srgbClr val="FF0000"/>
                </a:solidFill>
                <a:effectLst/>
                <a:uLnTx/>
                <a:uFillTx/>
                <a:latin typeface="Calibri"/>
                <a:ea typeface="ＭＳ Ｐゴシック" charset="-128"/>
                <a:cs typeface="+mn-cs"/>
              </a:rPr>
              <a:t>Solid</a:t>
            </a:r>
          </a:p>
          <a:p>
            <a:pPr marL="0" marR="0" lvl="0" indent="0" algn="l" defTabSz="457200" rtl="0" eaLnBrk="1" fontAlgn="base" latinLnBrk="0" hangingPunct="1">
              <a:lnSpc>
                <a:spcPct val="90000"/>
              </a:lnSpc>
              <a:spcBef>
                <a:spcPts val="600"/>
              </a:spcBef>
              <a:spcAft>
                <a:spcPts val="0"/>
              </a:spcAft>
              <a:buClr>
                <a:prstClr val="white"/>
              </a:buClr>
              <a:buSzTx/>
              <a:buFontTx/>
              <a:buNone/>
              <a:tabLst/>
              <a:defRPr/>
            </a:pPr>
            <a:r>
              <a:rPr kumimoji="0" lang="en-US" sz="2000" b="1" i="0" u="none" strike="noStrike" kern="1200" cap="none" spc="0" normalizeH="0" baseline="0" noProof="0" dirty="0">
                <a:ln>
                  <a:noFill/>
                </a:ln>
                <a:solidFill>
                  <a:srgbClr val="FF0000"/>
                </a:solidFill>
                <a:effectLst/>
                <a:uLnTx/>
                <a:uFillTx/>
                <a:latin typeface="Calibri"/>
                <a:ea typeface="ＭＳ Ｐゴシック" charset="-128"/>
                <a:cs typeface="+mn-cs"/>
              </a:rPr>
              <a:t>State</a:t>
            </a:r>
          </a:p>
          <a:p>
            <a:pPr marL="0" marR="0" lvl="0" indent="0" algn="l" defTabSz="457200" rtl="0" eaLnBrk="1" fontAlgn="base" latinLnBrk="0" hangingPunct="1">
              <a:lnSpc>
                <a:spcPct val="90000"/>
              </a:lnSpc>
              <a:spcBef>
                <a:spcPts val="600"/>
              </a:spcBef>
              <a:spcAft>
                <a:spcPts val="0"/>
              </a:spcAft>
              <a:buClr>
                <a:prstClr val="white"/>
              </a:buClr>
              <a:buSzTx/>
              <a:buFontTx/>
              <a:buNone/>
              <a:tabLst/>
              <a:defRPr/>
            </a:pPr>
            <a:r>
              <a:rPr kumimoji="0" lang="en-US" sz="2000" b="1" i="0" u="none" strike="noStrike" kern="1200" cap="none" spc="0" normalizeH="0" baseline="0" noProof="0" dirty="0">
                <a:ln>
                  <a:noFill/>
                </a:ln>
                <a:solidFill>
                  <a:srgbClr val="FF0000"/>
                </a:solidFill>
                <a:effectLst/>
                <a:uLnTx/>
                <a:uFillTx/>
                <a:latin typeface="Calibri"/>
                <a:ea typeface="ＭＳ Ｐゴシック" charset="-128"/>
                <a:cs typeface="+mn-cs"/>
              </a:rPr>
              <a:t>Drive</a:t>
            </a:r>
          </a:p>
        </p:txBody>
      </p:sp>
      <p:sp>
        <p:nvSpPr>
          <p:cNvPr id="7" name="Title 1"/>
          <p:cNvSpPr txBox="1">
            <a:spLocks/>
          </p:cNvSpPr>
          <p:nvPr/>
        </p:nvSpPr>
        <p:spPr>
          <a:xfrm>
            <a:off x="257693" y="0"/>
            <a:ext cx="8239126" cy="311598"/>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Calibri"/>
                <a:ea typeface="ＭＳ Ｐゴシック" charset="-128"/>
                <a:cs typeface="+mj-cs"/>
              </a:rPr>
              <a:t>Hard Disk versus Solid State Disk</a:t>
            </a:r>
          </a:p>
        </p:txBody>
      </p:sp>
    </p:spTree>
    <p:extLst>
      <p:ext uri="{BB962C8B-B14F-4D97-AF65-F5344CB8AC3E}">
        <p14:creationId xmlns:p14="http://schemas.microsoft.com/office/powerpoint/2010/main" val="351093230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1" name="Rectangle 3">
            <a:extLst>
              <a:ext uri="{FF2B5EF4-FFF2-40B4-BE49-F238E27FC236}">
                <a16:creationId xmlns:a16="http://schemas.microsoft.com/office/drawing/2014/main" id="{CF9381D8-4256-4AB1-8E41-15DB43BE2A0E}"/>
              </a:ext>
            </a:extLst>
          </p:cNvPr>
          <p:cNvSpPr>
            <a:spLocks noGrp="1" noChangeArrowheads="1"/>
          </p:cNvSpPr>
          <p:nvPr>
            <p:ph idx="1"/>
          </p:nvPr>
        </p:nvSpPr>
        <p:spPr/>
        <p:txBody>
          <a:bodyPr/>
          <a:lstStyle/>
          <a:p>
            <a:pPr>
              <a:lnSpc>
                <a:spcPct val="90000"/>
              </a:lnSpc>
              <a:spcAft>
                <a:spcPts val="0"/>
              </a:spcAft>
            </a:pPr>
            <a:r>
              <a:rPr lang="en-US" altLang="en-US" dirty="0"/>
              <a:t>NOR flash vs NAND flash</a:t>
            </a:r>
          </a:p>
          <a:p>
            <a:pPr>
              <a:lnSpc>
                <a:spcPct val="90000"/>
              </a:lnSpc>
              <a:spcAft>
                <a:spcPts val="0"/>
              </a:spcAft>
            </a:pPr>
            <a:r>
              <a:rPr lang="en-US" altLang="en-US" dirty="0"/>
              <a:t>NAND flash </a:t>
            </a:r>
          </a:p>
          <a:p>
            <a:pPr lvl="1">
              <a:lnSpc>
                <a:spcPct val="90000"/>
              </a:lnSpc>
              <a:spcAft>
                <a:spcPts val="0"/>
              </a:spcAft>
            </a:pPr>
            <a:r>
              <a:rPr lang="en-US" altLang="en-US" dirty="0"/>
              <a:t>used widely for storage, cheaper than NOR flash</a:t>
            </a:r>
          </a:p>
          <a:p>
            <a:pPr lvl="1">
              <a:lnSpc>
                <a:spcPct val="90000"/>
              </a:lnSpc>
              <a:spcAft>
                <a:spcPts val="0"/>
              </a:spcAft>
            </a:pPr>
            <a:r>
              <a:rPr lang="en-US" altLang="en-US" dirty="0"/>
              <a:t>requires page-at-a-time read (page: 512 bytes to 4 KB)</a:t>
            </a:r>
          </a:p>
          <a:p>
            <a:pPr lvl="2">
              <a:spcAft>
                <a:spcPts val="0"/>
              </a:spcAft>
            </a:pPr>
            <a:r>
              <a:rPr lang="en-US" altLang="en-US" dirty="0"/>
              <a:t>20 to 100 microseconds for a page read</a:t>
            </a:r>
          </a:p>
          <a:p>
            <a:pPr lvl="2">
              <a:spcAft>
                <a:spcPts val="0"/>
              </a:spcAft>
            </a:pPr>
            <a:r>
              <a:rPr lang="en-US" altLang="en-US" dirty="0"/>
              <a:t>Not much difference between sequential and random read</a:t>
            </a:r>
          </a:p>
          <a:p>
            <a:pPr lvl="1">
              <a:spcAft>
                <a:spcPts val="0"/>
              </a:spcAft>
            </a:pPr>
            <a:r>
              <a:rPr lang="en-US" altLang="en-US" dirty="0"/>
              <a:t>Page can only be written once</a:t>
            </a:r>
          </a:p>
          <a:p>
            <a:pPr lvl="2">
              <a:spcAft>
                <a:spcPts val="0"/>
              </a:spcAft>
            </a:pPr>
            <a:r>
              <a:rPr lang="en-US" altLang="en-US" dirty="0"/>
              <a:t>Must be erased to allow rewrite</a:t>
            </a:r>
          </a:p>
          <a:p>
            <a:pPr>
              <a:spcAft>
                <a:spcPts val="0"/>
              </a:spcAft>
            </a:pPr>
            <a:r>
              <a:rPr lang="en-US" altLang="en-US" b="1" dirty="0">
                <a:solidFill>
                  <a:srgbClr val="002060"/>
                </a:solidFill>
              </a:rPr>
              <a:t>Solid state disks</a:t>
            </a:r>
            <a:r>
              <a:rPr lang="en-US" altLang="en-US" dirty="0"/>
              <a:t> </a:t>
            </a:r>
          </a:p>
          <a:p>
            <a:pPr lvl="1">
              <a:spcAft>
                <a:spcPts val="0"/>
              </a:spcAft>
            </a:pPr>
            <a:r>
              <a:rPr lang="en-US" altLang="en-US" dirty="0">
                <a:solidFill>
                  <a:srgbClr val="FF0000"/>
                </a:solidFill>
              </a:rPr>
              <a:t>Use standard block-oriented disk interfaces, but store data on multiple flash storage devices internally</a:t>
            </a:r>
          </a:p>
          <a:p>
            <a:pPr lvl="1">
              <a:spcAft>
                <a:spcPts val="0"/>
              </a:spcAft>
            </a:pPr>
            <a:r>
              <a:rPr lang="en-US" altLang="en-US" dirty="0"/>
              <a:t>Transfer rate of up to 500 MB/sec using SATA, and </a:t>
            </a:r>
            <a:br>
              <a:rPr lang="en-US" altLang="en-US" dirty="0"/>
            </a:br>
            <a:r>
              <a:rPr lang="en-US" altLang="en-US" dirty="0"/>
              <a:t>up to 3 GB/sec using </a:t>
            </a:r>
            <a:r>
              <a:rPr lang="en-US" altLang="en-US" dirty="0" err="1"/>
              <a:t>NVMe</a:t>
            </a:r>
            <a:r>
              <a:rPr lang="en-US" altLang="en-US" dirty="0"/>
              <a:t> PCIe</a:t>
            </a:r>
          </a:p>
        </p:txBody>
      </p:sp>
      <p:sp>
        <p:nvSpPr>
          <p:cNvPr id="43010" name="Rectangle 2">
            <a:extLst>
              <a:ext uri="{FF2B5EF4-FFF2-40B4-BE49-F238E27FC236}">
                <a16:creationId xmlns:a16="http://schemas.microsoft.com/office/drawing/2014/main" id="{F06C7DB5-89E7-497C-92FD-1B54E947318F}"/>
              </a:ext>
            </a:extLst>
          </p:cNvPr>
          <p:cNvSpPr>
            <a:spLocks noGrp="1" noChangeArrowheads="1"/>
          </p:cNvSpPr>
          <p:nvPr>
            <p:ph type="title"/>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effectLst/>
              </a:rPr>
              <a:t>Flash Storage</a:t>
            </a:r>
          </a:p>
        </p:txBody>
      </p:sp>
      <p:sp>
        <p:nvSpPr>
          <p:cNvPr id="2" name="TextBox 1">
            <a:extLst>
              <a:ext uri="{FF2B5EF4-FFF2-40B4-BE49-F238E27FC236}">
                <a16:creationId xmlns:a16="http://schemas.microsoft.com/office/drawing/2014/main" id="{A3424111-8E70-3646-BE83-ACE662499A81}"/>
              </a:ext>
            </a:extLst>
          </p:cNvPr>
          <p:cNvSpPr txBox="1"/>
          <p:nvPr/>
        </p:nvSpPr>
        <p:spPr>
          <a:xfrm>
            <a:off x="6200915" y="3933526"/>
            <a:ext cx="2644635" cy="830997"/>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Despite the radically different</a:t>
            </a:r>
            <a:b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b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implementation, it has a</a:t>
            </a:r>
            <a:b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b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disk oriented API.</a:t>
            </a:r>
          </a:p>
        </p:txBody>
      </p:sp>
      <p:sp>
        <p:nvSpPr>
          <p:cNvPr id="3" name="Text Box 7">
            <a:extLst>
              <a:ext uri="{FF2B5EF4-FFF2-40B4-BE49-F238E27FC236}">
                <a16:creationId xmlns:a16="http://schemas.microsoft.com/office/drawing/2014/main" id="{0CA44FFB-B7D0-7660-DD14-3E44E96521A0}"/>
              </a:ext>
            </a:extLst>
          </p:cNvPr>
          <p:cNvSpPr txBox="1">
            <a:spLocks noChangeArrowheads="1"/>
          </p:cNvSpPr>
          <p:nvPr/>
        </p:nvSpPr>
        <p:spPr bwMode="auto">
          <a:xfrm>
            <a:off x="5762831" y="590550"/>
            <a:ext cx="3228769" cy="27699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From: 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p:txBody>
      </p:sp>
    </p:spTree>
    <p:extLst>
      <p:ext uri="{BB962C8B-B14F-4D97-AF65-F5344CB8AC3E}">
        <p14:creationId xmlns:p14="http://schemas.microsoft.com/office/powerpoint/2010/main" val="1299452504"/>
      </p:ext>
    </p:extLst>
  </p:cSld>
  <p:clrMapOvr>
    <a:masterClrMapping/>
  </p:clrMapOvr>
  <p:transition spd="slow"/>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95E97D6A-C854-F548-8666-3B8C010FFB10}"/>
              </a:ext>
            </a:extLst>
          </p:cNvPr>
          <p:cNvSpPr>
            <a:spLocks noGrp="1"/>
          </p:cNvSpPr>
          <p:nvPr>
            <p:ph idx="1"/>
          </p:nvPr>
        </p:nvSpPr>
        <p:spPr/>
        <p:txBody>
          <a:bodyPr/>
          <a:lstStyle/>
          <a:p>
            <a:r>
              <a:rPr lang="en-US" dirty="0"/>
              <a:t>Concept:</a:t>
            </a:r>
          </a:p>
          <a:p>
            <a:pPr lvl="1"/>
            <a:r>
              <a:rPr lang="en-US" dirty="0"/>
              <a:t>The </a:t>
            </a:r>
            <a:r>
              <a:rPr lang="en-US" i="1" dirty="0"/>
              <a:t>unit of transfer</a:t>
            </a:r>
            <a:r>
              <a:rPr lang="en-US" dirty="0"/>
              <a:t> from a “disk” to the computers memory is a “block.</a:t>
            </a:r>
            <a:br>
              <a:rPr lang="en-US" dirty="0"/>
            </a:br>
            <a:r>
              <a:rPr lang="en-US" dirty="0"/>
              <a:t>Blocks are usually relatively large, e.g. 16 KB, 32 KB, ... ...</a:t>
            </a:r>
          </a:p>
          <a:p>
            <a:pPr lvl="1"/>
            <a:r>
              <a:rPr lang="en-US" dirty="0"/>
              <a:t>A program that reads or write a single byte, requires the database engine (or file system) to read/write the entire block.</a:t>
            </a:r>
          </a:p>
          <a:p>
            <a:r>
              <a:rPr lang="en-US" dirty="0"/>
              <a:t>The address of a block in the entire space of blocks is:</a:t>
            </a:r>
          </a:p>
          <a:p>
            <a:pPr lvl="1"/>
            <a:r>
              <a:rPr lang="en-US" dirty="0"/>
              <a:t>(Device ID, Block ID)</a:t>
            </a:r>
          </a:p>
          <a:p>
            <a:pPr lvl="1"/>
            <a:r>
              <a:rPr lang="en-US" dirty="0"/>
              <a:t>Block ID is simple 0, 1, 2, ... ...</a:t>
            </a:r>
          </a:p>
          <a:p>
            <a:r>
              <a:rPr lang="en-US" dirty="0"/>
              <a:t>The disk controller and disk implementation translate the </a:t>
            </a:r>
            <a:r>
              <a:rPr lang="en-US" i="1" dirty="0"/>
              <a:t>logical block address</a:t>
            </a:r>
            <a:r>
              <a:rPr lang="en-US" dirty="0"/>
              <a:t> into the </a:t>
            </a:r>
            <a:r>
              <a:rPr lang="en-US" i="1" dirty="0"/>
              <a:t>physical address of blocks.</a:t>
            </a:r>
            <a:endParaRPr lang="en-US" dirty="0"/>
          </a:p>
          <a:p>
            <a:r>
              <a:rPr lang="en-US" dirty="0"/>
              <a:t>The physical address changes over time for various reasons, e.g.</a:t>
            </a:r>
            <a:br>
              <a:rPr lang="en-US" dirty="0"/>
            </a:br>
            <a:r>
              <a:rPr lang="en-US" dirty="0"/>
              <a:t>performance optimization, internal HW failure, etc.</a:t>
            </a:r>
          </a:p>
        </p:txBody>
      </p:sp>
      <p:sp>
        <p:nvSpPr>
          <p:cNvPr id="7" name="Title 6">
            <a:extLst>
              <a:ext uri="{FF2B5EF4-FFF2-40B4-BE49-F238E27FC236}">
                <a16:creationId xmlns:a16="http://schemas.microsoft.com/office/drawing/2014/main" id="{D24BE3EA-6F53-C749-8E07-C60803BD6170}"/>
              </a:ext>
            </a:extLst>
          </p:cNvPr>
          <p:cNvSpPr>
            <a:spLocks noGrp="1"/>
          </p:cNvSpPr>
          <p:nvPr>
            <p:ph type="title"/>
          </p:nvPr>
        </p:nvSpPr>
        <p:spPr/>
        <p:txBody>
          <a:bodyPr/>
          <a:lstStyle/>
          <a:p>
            <a:r>
              <a:rPr lang="en-US" dirty="0"/>
              <a:t>Logical Block Addressing</a:t>
            </a:r>
          </a:p>
        </p:txBody>
      </p:sp>
    </p:spTree>
    <p:extLst>
      <p:ext uri="{BB962C8B-B14F-4D97-AF65-F5344CB8AC3E}">
        <p14:creationId xmlns:p14="http://schemas.microsoft.com/office/powerpoint/2010/main" val="221949777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Content Placeholder 21">
            <a:extLst>
              <a:ext uri="{FF2B5EF4-FFF2-40B4-BE49-F238E27FC236}">
                <a16:creationId xmlns:a16="http://schemas.microsoft.com/office/drawing/2014/main" id="{8BE7E6FC-B279-874E-AF00-0B466DBFEDB2}"/>
              </a:ext>
            </a:extLst>
          </p:cNvPr>
          <p:cNvSpPr>
            <a:spLocks noGrp="1"/>
          </p:cNvSpPr>
          <p:nvPr>
            <p:ph idx="1"/>
          </p:nvPr>
        </p:nvSpPr>
        <p:spPr/>
        <p:txBody>
          <a:bodyPr/>
          <a:lstStyle/>
          <a:p>
            <a:pPr marL="0" indent="0">
              <a:buNone/>
            </a:pPr>
            <a:r>
              <a:rPr lang="en-US" sz="1600" dirty="0"/>
              <a:t>The mapping from LBA to physical block address</a:t>
            </a:r>
            <a:br>
              <a:rPr lang="en-US" sz="1600" dirty="0"/>
            </a:br>
            <a:r>
              <a:rPr lang="en-US" sz="1600" dirty="0"/>
              <a:t>can change over time.</a:t>
            </a:r>
          </a:p>
          <a:p>
            <a:r>
              <a:rPr lang="en-US" sz="1600" dirty="0"/>
              <a:t>Internal HW failure.</a:t>
            </a:r>
          </a:p>
          <a:p>
            <a:r>
              <a:rPr lang="en-US" sz="1600" dirty="0"/>
              <a:t>SSD writes in a funny way.</a:t>
            </a:r>
          </a:p>
          <a:p>
            <a:pPr lvl="1"/>
            <a:r>
              <a:rPr lang="en-US" sz="1400" dirty="0"/>
              <a:t>You have to erase before writing.</a:t>
            </a:r>
          </a:p>
          <a:p>
            <a:pPr lvl="1"/>
            <a:r>
              <a:rPr lang="en-US" sz="1400" dirty="0"/>
              <a:t>So, the SSD (for performance)</a:t>
            </a:r>
          </a:p>
          <a:p>
            <a:pPr lvl="2"/>
            <a:r>
              <a:rPr lang="en-US" sz="1200" dirty="0"/>
              <a:t>Writes to an empty block.</a:t>
            </a:r>
          </a:p>
          <a:p>
            <a:pPr lvl="2"/>
            <a:r>
              <a:rPr lang="en-US" sz="1200" dirty="0"/>
              <a:t>Erase the original block.</a:t>
            </a:r>
            <a:endParaRPr lang="en-US" dirty="0"/>
          </a:p>
          <a:p>
            <a:r>
              <a:rPr lang="en-US" sz="1600" dirty="0"/>
              <a:t>Performance optimization on HDD</a:t>
            </a:r>
          </a:p>
          <a:p>
            <a:pPr lvl="1"/>
            <a:r>
              <a:rPr lang="en-US" sz="1400" dirty="0"/>
              <a:t>Based on block access patterns.</a:t>
            </a:r>
          </a:p>
          <a:p>
            <a:pPr lvl="1"/>
            <a:r>
              <a:rPr lang="en-US" sz="1400" dirty="0"/>
              <a:t>Place blocks on cylinder/sector/head</a:t>
            </a:r>
            <a:br>
              <a:rPr lang="en-US" sz="1400" dirty="0"/>
            </a:br>
            <a:r>
              <a:rPr lang="en-US" sz="1400" dirty="0"/>
              <a:t>in a way to minimize:</a:t>
            </a:r>
          </a:p>
          <a:p>
            <a:pPr lvl="2"/>
            <a:r>
              <a:rPr lang="en-US" sz="1200" dirty="0"/>
              <a:t>Seek</a:t>
            </a:r>
          </a:p>
          <a:p>
            <a:pPr lvl="2"/>
            <a:r>
              <a:rPr lang="en-US" sz="1200" dirty="0"/>
              <a:t>Rotate</a:t>
            </a:r>
          </a:p>
          <a:p>
            <a:endParaRPr lang="en-US" sz="1600" dirty="0"/>
          </a:p>
        </p:txBody>
      </p:sp>
      <p:sp>
        <p:nvSpPr>
          <p:cNvPr id="3" name="Title 2">
            <a:extLst>
              <a:ext uri="{FF2B5EF4-FFF2-40B4-BE49-F238E27FC236}">
                <a16:creationId xmlns:a16="http://schemas.microsoft.com/office/drawing/2014/main" id="{82E2AEDF-3FFB-0A4E-901F-410CBDFC887D}"/>
              </a:ext>
            </a:extLst>
          </p:cNvPr>
          <p:cNvSpPr>
            <a:spLocks noGrp="1"/>
          </p:cNvSpPr>
          <p:nvPr>
            <p:ph type="title"/>
          </p:nvPr>
        </p:nvSpPr>
        <p:spPr/>
        <p:txBody>
          <a:bodyPr/>
          <a:lstStyle/>
          <a:p>
            <a:r>
              <a:rPr lang="en-US" dirty="0"/>
              <a:t>Logical/Physical Block Addressing</a:t>
            </a:r>
          </a:p>
        </p:txBody>
      </p:sp>
      <p:pic>
        <p:nvPicPr>
          <p:cNvPr id="4" name="Picture 3">
            <a:extLst>
              <a:ext uri="{FF2B5EF4-FFF2-40B4-BE49-F238E27FC236}">
                <a16:creationId xmlns:a16="http://schemas.microsoft.com/office/drawing/2014/main" id="{63878128-A7B0-8840-AEDC-D34A16112C63}"/>
              </a:ext>
            </a:extLst>
          </p:cNvPr>
          <p:cNvPicPr>
            <a:picLocks noChangeAspect="1"/>
          </p:cNvPicPr>
          <p:nvPr/>
        </p:nvPicPr>
        <p:blipFill>
          <a:blip r:embed="rId2"/>
          <a:stretch>
            <a:fillRect/>
          </a:stretch>
        </p:blipFill>
        <p:spPr>
          <a:xfrm>
            <a:off x="4724400" y="505518"/>
            <a:ext cx="3412437" cy="1962151"/>
          </a:xfrm>
          <a:prstGeom prst="rect">
            <a:avLst/>
          </a:prstGeom>
        </p:spPr>
      </p:pic>
      <p:pic>
        <p:nvPicPr>
          <p:cNvPr id="5" name="Picture 4">
            <a:extLst>
              <a:ext uri="{FF2B5EF4-FFF2-40B4-BE49-F238E27FC236}">
                <a16:creationId xmlns:a16="http://schemas.microsoft.com/office/drawing/2014/main" id="{81548C19-B191-9F4F-818F-A0826361DCD6}"/>
              </a:ext>
            </a:extLst>
          </p:cNvPr>
          <p:cNvPicPr>
            <a:picLocks noChangeAspect="1"/>
          </p:cNvPicPr>
          <p:nvPr/>
        </p:nvPicPr>
        <p:blipFill>
          <a:blip r:embed="rId3"/>
          <a:stretch>
            <a:fillRect/>
          </a:stretch>
        </p:blipFill>
        <p:spPr>
          <a:xfrm>
            <a:off x="6392520" y="2624745"/>
            <a:ext cx="2851275" cy="2003080"/>
          </a:xfrm>
          <a:prstGeom prst="rect">
            <a:avLst/>
          </a:prstGeom>
        </p:spPr>
      </p:pic>
      <p:sp>
        <p:nvSpPr>
          <p:cNvPr id="6" name="Rounded Rectangle 5">
            <a:extLst>
              <a:ext uri="{FF2B5EF4-FFF2-40B4-BE49-F238E27FC236}">
                <a16:creationId xmlns:a16="http://schemas.microsoft.com/office/drawing/2014/main" id="{B6505450-7E4C-0546-AC7E-DE978AD0C2FE}"/>
              </a:ext>
            </a:extLst>
          </p:cNvPr>
          <p:cNvSpPr/>
          <p:nvPr/>
        </p:nvSpPr>
        <p:spPr>
          <a:xfrm>
            <a:off x="4813828" y="3154484"/>
            <a:ext cx="762000" cy="381000"/>
          </a:xfrm>
          <a:prstGeom prst="roundRect">
            <a:avLst/>
          </a:prstGeom>
          <a:solidFill>
            <a:srgbClr val="0070C0"/>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Calibri"/>
                <a:ea typeface="+mn-ea"/>
                <a:cs typeface="+mn-cs"/>
              </a:rPr>
              <a:t>Processor</a:t>
            </a:r>
          </a:p>
        </p:txBody>
      </p:sp>
      <p:sp>
        <p:nvSpPr>
          <p:cNvPr id="7" name="Rounded Rectangle 6">
            <a:extLst>
              <a:ext uri="{FF2B5EF4-FFF2-40B4-BE49-F238E27FC236}">
                <a16:creationId xmlns:a16="http://schemas.microsoft.com/office/drawing/2014/main" id="{9CCB1A31-0750-E744-B4AC-253D3180F029}"/>
              </a:ext>
            </a:extLst>
          </p:cNvPr>
          <p:cNvSpPr/>
          <p:nvPr/>
        </p:nvSpPr>
        <p:spPr>
          <a:xfrm>
            <a:off x="4792751" y="3916484"/>
            <a:ext cx="762000" cy="381000"/>
          </a:xfrm>
          <a:prstGeom prst="roundRect">
            <a:avLst/>
          </a:prstGeom>
          <a:solidFill>
            <a:srgbClr val="0070C0"/>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Calibri"/>
                <a:ea typeface="+mn-ea"/>
                <a:cs typeface="+mn-cs"/>
              </a:rPr>
              <a:t>Buffer</a:t>
            </a:r>
          </a:p>
        </p:txBody>
      </p:sp>
      <p:sp>
        <p:nvSpPr>
          <p:cNvPr id="8" name="Rounded Rectangle 7">
            <a:extLst>
              <a:ext uri="{FF2B5EF4-FFF2-40B4-BE49-F238E27FC236}">
                <a16:creationId xmlns:a16="http://schemas.microsoft.com/office/drawing/2014/main" id="{59B519B4-1379-684F-B290-E5DE5A0061B7}"/>
              </a:ext>
            </a:extLst>
          </p:cNvPr>
          <p:cNvSpPr/>
          <p:nvPr/>
        </p:nvSpPr>
        <p:spPr>
          <a:xfrm>
            <a:off x="5800019" y="3535484"/>
            <a:ext cx="762000" cy="381000"/>
          </a:xfrm>
          <a:prstGeom prst="roundRect">
            <a:avLst/>
          </a:prstGeom>
          <a:solidFill>
            <a:srgbClr val="0070C0"/>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Calibri"/>
                <a:ea typeface="+mn-ea"/>
                <a:cs typeface="+mn-cs"/>
              </a:rPr>
              <a:t>Mech</a:t>
            </a:r>
            <a:br>
              <a:rPr kumimoji="0" lang="en-US" sz="900" b="0" i="0" u="none" strike="noStrike" kern="1200" cap="none" spc="0" normalizeH="0" baseline="0" noProof="0" dirty="0">
                <a:ln>
                  <a:noFill/>
                </a:ln>
                <a:solidFill>
                  <a:prstClr val="white"/>
                </a:solidFill>
                <a:effectLst/>
                <a:uLnTx/>
                <a:uFillTx/>
                <a:latin typeface="Calibri"/>
                <a:ea typeface="+mn-ea"/>
                <a:cs typeface="+mn-cs"/>
              </a:rPr>
            </a:br>
            <a:r>
              <a:rPr kumimoji="0" lang="en-US" sz="900" b="0" i="0" u="none" strike="noStrike" kern="1200" cap="none" spc="0" normalizeH="0" baseline="0" noProof="0" dirty="0">
                <a:ln>
                  <a:noFill/>
                </a:ln>
                <a:solidFill>
                  <a:prstClr val="white"/>
                </a:solidFill>
                <a:effectLst/>
                <a:uLnTx/>
                <a:uFillTx/>
                <a:latin typeface="Calibri"/>
                <a:ea typeface="+mn-ea"/>
                <a:cs typeface="+mn-cs"/>
              </a:rPr>
              <a:t>Controller</a:t>
            </a:r>
          </a:p>
        </p:txBody>
      </p:sp>
      <p:cxnSp>
        <p:nvCxnSpPr>
          <p:cNvPr id="10" name="Straight Arrow Connector 9">
            <a:extLst>
              <a:ext uri="{FF2B5EF4-FFF2-40B4-BE49-F238E27FC236}">
                <a16:creationId xmlns:a16="http://schemas.microsoft.com/office/drawing/2014/main" id="{9387FA9F-E1FC-B740-AC08-E1C2A6A2DDBE}"/>
              </a:ext>
            </a:extLst>
          </p:cNvPr>
          <p:cNvCxnSpPr>
            <a:stCxn id="6" idx="2"/>
            <a:endCxn id="7" idx="0"/>
          </p:cNvCxnSpPr>
          <p:nvPr/>
        </p:nvCxnSpPr>
        <p:spPr>
          <a:xfrm flipH="1">
            <a:off x="5173751" y="3535484"/>
            <a:ext cx="21077" cy="38100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D53301BF-6D69-0642-885F-44FBCB612C4B}"/>
              </a:ext>
            </a:extLst>
          </p:cNvPr>
          <p:cNvCxnSpPr>
            <a:stCxn id="7" idx="3"/>
          </p:cNvCxnSpPr>
          <p:nvPr/>
        </p:nvCxnSpPr>
        <p:spPr>
          <a:xfrm flipV="1">
            <a:off x="5554751" y="3916484"/>
            <a:ext cx="266345" cy="19050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F1B44649-638B-0846-B433-54ED341B6F2B}"/>
              </a:ext>
            </a:extLst>
          </p:cNvPr>
          <p:cNvCxnSpPr>
            <a:cxnSpLocks/>
            <a:endCxn id="8" idx="1"/>
          </p:cNvCxnSpPr>
          <p:nvPr/>
        </p:nvCxnSpPr>
        <p:spPr>
          <a:xfrm>
            <a:off x="5575828" y="3344984"/>
            <a:ext cx="224191" cy="38100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15" name="Rectangle 14">
            <a:extLst>
              <a:ext uri="{FF2B5EF4-FFF2-40B4-BE49-F238E27FC236}">
                <a16:creationId xmlns:a16="http://schemas.microsoft.com/office/drawing/2014/main" id="{5A2EEDB0-816F-3047-B7F5-3C1F1E17EC63}"/>
              </a:ext>
            </a:extLst>
          </p:cNvPr>
          <p:cNvSpPr/>
          <p:nvPr/>
        </p:nvSpPr>
        <p:spPr>
          <a:xfrm>
            <a:off x="4572000" y="505518"/>
            <a:ext cx="4182718" cy="2039366"/>
          </a:xfrm>
          <a:prstGeom prst="rect">
            <a:avLst/>
          </a:prstGeom>
          <a:no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6" name="Rectangle 15">
            <a:extLst>
              <a:ext uri="{FF2B5EF4-FFF2-40B4-BE49-F238E27FC236}">
                <a16:creationId xmlns:a16="http://schemas.microsoft.com/office/drawing/2014/main" id="{A5990B63-00C8-E443-A965-5E893B39E0A8}"/>
              </a:ext>
            </a:extLst>
          </p:cNvPr>
          <p:cNvSpPr/>
          <p:nvPr/>
        </p:nvSpPr>
        <p:spPr>
          <a:xfrm>
            <a:off x="4563258" y="2594546"/>
            <a:ext cx="4191460" cy="2039366"/>
          </a:xfrm>
          <a:prstGeom prst="rect">
            <a:avLst/>
          </a:prstGeom>
          <a:no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327198625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t>I/O Architecture</a:t>
            </a:r>
          </a:p>
        </p:txBody>
      </p:sp>
      <p:pic>
        <p:nvPicPr>
          <p:cNvPr id="3" name="Picture 2"/>
          <p:cNvPicPr>
            <a:picLocks noChangeAspect="1"/>
          </p:cNvPicPr>
          <p:nvPr/>
        </p:nvPicPr>
        <p:blipFill>
          <a:blip r:embed="rId2"/>
          <a:stretch>
            <a:fillRect/>
          </a:stretch>
        </p:blipFill>
        <p:spPr>
          <a:xfrm>
            <a:off x="0" y="784745"/>
            <a:ext cx="3118151" cy="2504744"/>
          </a:xfrm>
          <a:prstGeom prst="rect">
            <a:avLst/>
          </a:prstGeom>
        </p:spPr>
      </p:pic>
      <p:pic>
        <p:nvPicPr>
          <p:cNvPr id="4" name="Picture 3"/>
          <p:cNvPicPr>
            <a:picLocks noChangeAspect="1"/>
          </p:cNvPicPr>
          <p:nvPr/>
        </p:nvPicPr>
        <p:blipFill>
          <a:blip r:embed="rId3"/>
          <a:stretch>
            <a:fillRect/>
          </a:stretch>
        </p:blipFill>
        <p:spPr>
          <a:xfrm>
            <a:off x="3118151" y="590550"/>
            <a:ext cx="5768061" cy="3758252"/>
          </a:xfrm>
          <a:prstGeom prst="rect">
            <a:avLst/>
          </a:prstGeom>
        </p:spPr>
      </p:pic>
      <p:sp>
        <p:nvSpPr>
          <p:cNvPr id="5" name="TextBox 4"/>
          <p:cNvSpPr txBox="1"/>
          <p:nvPr/>
        </p:nvSpPr>
        <p:spPr>
          <a:xfrm>
            <a:off x="791571" y="3233923"/>
            <a:ext cx="914400" cy="914400"/>
          </a:xfrm>
          <a:prstGeom prst="rect">
            <a:avLst/>
          </a:prstGeom>
          <a:noFill/>
        </p:spPr>
        <p:txBody>
          <a:bodyPr wrap="none" rtlCol="0">
            <a:noAutofit/>
          </a:bodyPr>
          <a:lstStyle/>
          <a:p>
            <a:pPr marL="0" marR="0" lvl="0" indent="0" algn="ctr" defTabSz="457200" rtl="0" eaLnBrk="1" fontAlgn="base" latinLnBrk="0" hangingPunct="1">
              <a:lnSpc>
                <a:spcPct val="90000"/>
              </a:lnSpc>
              <a:spcBef>
                <a:spcPts val="600"/>
              </a:spcBef>
              <a:spcAft>
                <a:spcPts val="0"/>
              </a:spcAft>
              <a:buClr>
                <a:prstClr val="white"/>
              </a:buClr>
              <a:buSzTx/>
              <a:buFontTx/>
              <a:buNone/>
              <a:tabLst/>
              <a:defRPr/>
            </a:pPr>
            <a:r>
              <a:rPr kumimoji="0" lang="en-US" sz="1600" b="0" i="0" u="none" strike="noStrike" kern="1200" cap="none" spc="0" normalizeH="0" baseline="0" noProof="0">
                <a:ln>
                  <a:noFill/>
                </a:ln>
                <a:solidFill>
                  <a:prstClr val="black"/>
                </a:solidFill>
                <a:effectLst/>
                <a:uLnTx/>
                <a:uFillTx/>
                <a:latin typeface="Calibri"/>
                <a:ea typeface="ＭＳ Ｐゴシック" charset="-128"/>
                <a:cs typeface="+mn-cs"/>
              </a:rPr>
              <a:t>How we normally think of</a:t>
            </a:r>
            <a:br>
              <a:rPr kumimoji="0" lang="en-US" sz="1600" b="0" i="0" u="none" strike="noStrike" kern="1200" cap="none" spc="0" normalizeH="0" baseline="0" noProof="0">
                <a:ln>
                  <a:noFill/>
                </a:ln>
                <a:solidFill>
                  <a:prstClr val="black"/>
                </a:solidFill>
                <a:effectLst/>
                <a:uLnTx/>
                <a:uFillTx/>
                <a:latin typeface="Calibri"/>
                <a:ea typeface="ＭＳ Ｐゴシック" charset="-128"/>
                <a:cs typeface="+mn-cs"/>
              </a:rPr>
            </a:br>
            <a:r>
              <a:rPr kumimoji="0" lang="en-US" sz="1600" b="0" i="0" u="none" strike="noStrike" kern="1200" cap="none" spc="0" normalizeH="0" baseline="0" noProof="0">
                <a:ln>
                  <a:noFill/>
                </a:ln>
                <a:solidFill>
                  <a:prstClr val="black"/>
                </a:solidFill>
                <a:effectLst/>
                <a:uLnTx/>
                <a:uFillTx/>
                <a:latin typeface="Calibri"/>
                <a:ea typeface="ＭＳ Ｐゴシック" charset="-128"/>
                <a:cs typeface="+mn-cs"/>
              </a:rPr>
              <a:t>disks and I/O.</a:t>
            </a:r>
            <a:endParaRPr kumimoji="0" lang="en-US" sz="1600" b="0" i="0" u="none" strike="noStrike" kern="1200" cap="none" spc="0" normalizeH="0" baseline="0" noProof="0" dirty="0" err="1">
              <a:ln>
                <a:noFill/>
              </a:ln>
              <a:solidFill>
                <a:prstClr val="black"/>
              </a:solidFill>
              <a:effectLst/>
              <a:uLnTx/>
              <a:uFillTx/>
              <a:latin typeface="Calibri"/>
              <a:ea typeface="ＭＳ Ｐゴシック" charset="-128"/>
              <a:cs typeface="+mn-cs"/>
            </a:endParaRPr>
          </a:p>
        </p:txBody>
      </p:sp>
      <p:sp>
        <p:nvSpPr>
          <p:cNvPr id="6" name="TextBox 5"/>
          <p:cNvSpPr txBox="1"/>
          <p:nvPr/>
        </p:nvSpPr>
        <p:spPr>
          <a:xfrm>
            <a:off x="2995322" y="2929460"/>
            <a:ext cx="914400" cy="1125562"/>
          </a:xfrm>
          <a:prstGeom prst="rect">
            <a:avLst/>
          </a:prstGeom>
          <a:noFill/>
        </p:spPr>
        <p:txBody>
          <a:bodyPr wrap="none" rtlCol="0">
            <a:noAutofit/>
          </a:bodyPr>
          <a:lstStyle/>
          <a:p>
            <a:pPr marL="0" marR="0" lvl="0" indent="0" algn="l" defTabSz="457200" rtl="0" eaLnBrk="1" fontAlgn="base" latinLnBrk="0" hangingPunct="1">
              <a:lnSpc>
                <a:spcPct val="100000"/>
              </a:lnSpc>
              <a:spcBef>
                <a:spcPts val="0"/>
              </a:spcBef>
              <a:spcAft>
                <a:spcPts val="200"/>
              </a:spcAft>
              <a:buClr>
                <a:prstClr val="white"/>
              </a:buClr>
              <a:buSzTx/>
              <a:buFontTx/>
              <a:buNone/>
              <a:tabLst/>
              <a:defRPr/>
            </a:pPr>
            <a:r>
              <a:rPr kumimoji="0" lang="en-US" sz="1200" b="0" i="0" u="none" strike="noStrike" kern="1200" cap="none" spc="0" normalizeH="0" baseline="0" noProof="0" dirty="0">
                <a:ln>
                  <a:noFill/>
                </a:ln>
                <a:solidFill>
                  <a:prstClr val="black"/>
                </a:solidFill>
                <a:effectLst/>
                <a:uLnTx/>
                <a:uFillTx/>
                <a:latin typeface="Calibri"/>
                <a:ea typeface="ＭＳ Ｐゴシック" charset="-128"/>
                <a:cs typeface="+mn-cs"/>
              </a:rPr>
              <a:t>Large scale environments</a:t>
            </a:r>
          </a:p>
          <a:p>
            <a:pPr marL="171450" marR="0" lvl="0" indent="-171450" algn="l" defTabSz="457200" rtl="0" eaLnBrk="1" fontAlgn="base" latinLnBrk="0" hangingPunct="1">
              <a:lnSpc>
                <a:spcPct val="100000"/>
              </a:lnSpc>
              <a:spcBef>
                <a:spcPts val="0"/>
              </a:spcBef>
              <a:spcAft>
                <a:spcPts val="200"/>
              </a:spcAft>
              <a:buClr>
                <a:prstClr val="black"/>
              </a:buClr>
              <a:buSzTx/>
              <a:buFont typeface="Arial" charset="0"/>
              <a:buChar char="•"/>
              <a:tabLst/>
              <a:defRPr/>
            </a:pPr>
            <a:r>
              <a:rPr kumimoji="0" lang="en-US" sz="1200" b="0" i="0" u="none" strike="noStrike" kern="1200" cap="none" spc="0" normalizeH="0" baseline="0" noProof="0" dirty="0">
                <a:ln>
                  <a:noFill/>
                </a:ln>
                <a:solidFill>
                  <a:prstClr val="black"/>
                </a:solidFill>
                <a:effectLst/>
                <a:uLnTx/>
                <a:uFillTx/>
                <a:latin typeface="Calibri"/>
                <a:ea typeface="ＭＳ Ｐゴシック" charset="-128"/>
                <a:cs typeface="+mn-cs"/>
              </a:rPr>
              <a:t>The bus-controller connection</a:t>
            </a:r>
            <a:br>
              <a:rPr kumimoji="0" lang="en-US" sz="1200" b="0" i="0" u="none" strike="noStrike" kern="1200" cap="none" spc="0" normalizeH="0" baseline="0" noProof="0" dirty="0">
                <a:ln>
                  <a:noFill/>
                </a:ln>
                <a:solidFill>
                  <a:prstClr val="black"/>
                </a:solidFill>
                <a:effectLst/>
                <a:uLnTx/>
                <a:uFillTx/>
                <a:latin typeface="Calibri"/>
                <a:ea typeface="ＭＳ Ｐゴシック" charset="-128"/>
                <a:cs typeface="+mn-cs"/>
              </a:rPr>
            </a:br>
            <a:r>
              <a:rPr kumimoji="0" lang="en-US" sz="1200" b="0" i="0" u="none" strike="noStrike" kern="1200" cap="none" spc="0" normalizeH="0" baseline="0" noProof="0" dirty="0">
                <a:ln>
                  <a:noFill/>
                </a:ln>
                <a:solidFill>
                  <a:prstClr val="black"/>
                </a:solidFill>
                <a:effectLst/>
                <a:uLnTx/>
                <a:uFillTx/>
                <a:latin typeface="Calibri"/>
                <a:ea typeface="ＭＳ Ｐゴシック" charset="-128"/>
                <a:cs typeface="+mn-cs"/>
              </a:rPr>
              <a:t>is over some kind of network.</a:t>
            </a:r>
          </a:p>
          <a:p>
            <a:pPr marL="171450" marR="0" lvl="0" indent="-171450" algn="l" defTabSz="457200" rtl="0" eaLnBrk="1" fontAlgn="base" latinLnBrk="0" hangingPunct="1">
              <a:lnSpc>
                <a:spcPct val="100000"/>
              </a:lnSpc>
              <a:spcBef>
                <a:spcPts val="0"/>
              </a:spcBef>
              <a:spcAft>
                <a:spcPts val="200"/>
              </a:spcAft>
              <a:buClr>
                <a:prstClr val="black"/>
              </a:buClr>
              <a:buSzTx/>
              <a:buFont typeface="Arial" charset="0"/>
              <a:buChar char="•"/>
              <a:tabLst/>
              <a:defRPr/>
            </a:pPr>
            <a:r>
              <a:rPr kumimoji="0" lang="en-US" sz="1200" b="0" i="0" u="sng" strike="noStrike" kern="1200" cap="none" spc="0" normalizeH="0" baseline="0" noProof="0" dirty="0">
                <a:ln>
                  <a:noFill/>
                </a:ln>
                <a:solidFill>
                  <a:prstClr val="black"/>
                </a:solidFill>
                <a:effectLst/>
                <a:uLnTx/>
                <a:uFillTx/>
                <a:latin typeface="Calibri"/>
                <a:ea typeface="ＭＳ Ｐゴシック" charset="-128"/>
                <a:cs typeface="+mn-cs"/>
              </a:rPr>
              <a:t>The disk controller is at the disks,</a:t>
            </a:r>
            <a:br>
              <a:rPr kumimoji="0" lang="en-US" sz="1200" b="0" i="0" u="sng" strike="noStrike" kern="1200" cap="none" spc="0" normalizeH="0" baseline="0" noProof="0" dirty="0">
                <a:ln>
                  <a:noFill/>
                </a:ln>
                <a:solidFill>
                  <a:prstClr val="black"/>
                </a:solidFill>
                <a:effectLst/>
                <a:uLnTx/>
                <a:uFillTx/>
                <a:latin typeface="Calibri"/>
                <a:ea typeface="ＭＳ Ｐゴシック" charset="-128"/>
                <a:cs typeface="+mn-cs"/>
              </a:rPr>
            </a:br>
            <a:r>
              <a:rPr kumimoji="0" lang="en-US" sz="1200" b="0" i="0" u="sng" strike="noStrike" kern="1200" cap="none" spc="0" normalizeH="0" baseline="0" noProof="0" dirty="0">
                <a:ln>
                  <a:noFill/>
                </a:ln>
                <a:solidFill>
                  <a:prstClr val="black"/>
                </a:solidFill>
                <a:effectLst/>
                <a:uLnTx/>
                <a:uFillTx/>
                <a:latin typeface="Calibri"/>
                <a:ea typeface="ＭＳ Ｐゴシック" charset="-128"/>
                <a:cs typeface="+mn-cs"/>
              </a:rPr>
              <a:t>and basically a “computer” with SW.</a:t>
            </a:r>
          </a:p>
          <a:p>
            <a:pPr marL="171450" marR="0" lvl="0" indent="-171450" algn="l" defTabSz="457200" rtl="0" eaLnBrk="1" fontAlgn="base" latinLnBrk="0" hangingPunct="1">
              <a:lnSpc>
                <a:spcPct val="100000"/>
              </a:lnSpc>
              <a:spcBef>
                <a:spcPts val="0"/>
              </a:spcBef>
              <a:spcAft>
                <a:spcPts val="200"/>
              </a:spcAft>
              <a:buClr>
                <a:prstClr val="black"/>
              </a:buClr>
              <a:buSzTx/>
              <a:buFont typeface="Arial" charset="0"/>
              <a:buChar char="•"/>
              <a:tabLst/>
              <a:defRPr/>
            </a:pPr>
            <a:r>
              <a:rPr kumimoji="0" lang="en-US" sz="1200" b="0" i="0" u="none" strike="noStrike" kern="1200" cap="none" spc="0" normalizeH="0" baseline="0" noProof="0" dirty="0">
                <a:ln>
                  <a:noFill/>
                </a:ln>
                <a:solidFill>
                  <a:prstClr val="black"/>
                </a:solidFill>
                <a:effectLst/>
                <a:uLnTx/>
                <a:uFillTx/>
                <a:latin typeface="Calibri"/>
                <a:ea typeface="ＭＳ Ｐゴシック" charset="-128"/>
                <a:cs typeface="+mn-cs"/>
              </a:rPr>
              <a:t>Network is either</a:t>
            </a:r>
          </a:p>
          <a:p>
            <a:pPr marL="628650" marR="0" lvl="1" indent="-171450" algn="l" defTabSz="457200" rtl="0" eaLnBrk="1" fontAlgn="base" latinLnBrk="0" hangingPunct="1">
              <a:lnSpc>
                <a:spcPct val="100000"/>
              </a:lnSpc>
              <a:spcBef>
                <a:spcPts val="0"/>
              </a:spcBef>
              <a:spcAft>
                <a:spcPts val="200"/>
              </a:spcAft>
              <a:buClr>
                <a:prstClr val="black"/>
              </a:buClr>
              <a:buSzTx/>
              <a:buFont typeface="Arial" charset="0"/>
              <a:buChar char="•"/>
              <a:tabLst/>
              <a:defRPr/>
            </a:pPr>
            <a:r>
              <a:rPr kumimoji="0" lang="en-US" sz="1200" b="0" i="0" u="none" strike="noStrike" kern="1200" cap="none" spc="0" normalizeH="0" baseline="0" noProof="0" dirty="0">
                <a:ln>
                  <a:noFill/>
                </a:ln>
                <a:solidFill>
                  <a:prstClr val="black"/>
                </a:solidFill>
                <a:effectLst/>
                <a:uLnTx/>
                <a:uFillTx/>
                <a:latin typeface="Calibri"/>
                <a:ea typeface="ＭＳ Ｐゴシック" charset="-128"/>
                <a:cs typeface="+mn-cs"/>
              </a:rPr>
              <a:t>Standard communication network, or</a:t>
            </a:r>
          </a:p>
          <a:p>
            <a:pPr marL="628650" marR="0" lvl="1" indent="-171450" algn="l" defTabSz="457200" rtl="0" eaLnBrk="1" fontAlgn="base" latinLnBrk="0" hangingPunct="1">
              <a:lnSpc>
                <a:spcPct val="100000"/>
              </a:lnSpc>
              <a:spcBef>
                <a:spcPts val="0"/>
              </a:spcBef>
              <a:spcAft>
                <a:spcPts val="200"/>
              </a:spcAft>
              <a:buClr>
                <a:prstClr val="black"/>
              </a:buClr>
              <a:buSzTx/>
              <a:buFont typeface="Arial" charset="0"/>
              <a:buChar char="•"/>
              <a:tabLst/>
              <a:defRPr/>
            </a:pPr>
            <a:r>
              <a:rPr kumimoji="0" lang="en-US" sz="1200" b="0" i="0" u="none" strike="noStrike" kern="1200" cap="none" spc="0" normalizeH="0" baseline="0" noProof="0" dirty="0">
                <a:ln>
                  <a:noFill/>
                </a:ln>
                <a:solidFill>
                  <a:prstClr val="black"/>
                </a:solidFill>
                <a:effectLst/>
                <a:uLnTx/>
                <a:uFillTx/>
                <a:latin typeface="Calibri"/>
                <a:ea typeface="ＭＳ Ｐゴシック" charset="-128"/>
                <a:cs typeface="+mn-cs"/>
              </a:rPr>
              <a:t>Highly optimized I/O network.</a:t>
            </a:r>
          </a:p>
        </p:txBody>
      </p:sp>
    </p:spTree>
    <p:extLst>
      <p:ext uri="{BB962C8B-B14F-4D97-AF65-F5344CB8AC3E}">
        <p14:creationId xmlns:p14="http://schemas.microsoft.com/office/powerpoint/2010/main" val="15945278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ER Modeling</a:t>
            </a:r>
            <a:b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b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Continued</a:t>
            </a:r>
            <a:endParaRPr kumimoji="0" lang="en-US" altLang="en-US" sz="16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8" name="TextBox 9"/>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6</a:t>
            </a:fld>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COMS W4111_002_2023_3: Lecture 8: ER, Relational, SQL Final; Module II; NoSQL		© Donald F. Ferguson, 2023</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46418178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Rectangle 3">
            <a:extLst>
              <a:ext uri="{FF2B5EF4-FFF2-40B4-BE49-F238E27FC236}">
                <a16:creationId xmlns:a16="http://schemas.microsoft.com/office/drawing/2014/main" id="{4E2675DD-256C-442C-B221-1F79523F35D3}"/>
              </a:ext>
            </a:extLst>
          </p:cNvPr>
          <p:cNvSpPr>
            <a:spLocks noGrp="1" noChangeArrowheads="1"/>
          </p:cNvSpPr>
          <p:nvPr>
            <p:ph idx="1"/>
          </p:nvPr>
        </p:nvSpPr>
        <p:spPr/>
        <p:txBody>
          <a:bodyPr/>
          <a:lstStyle/>
          <a:p>
            <a:pPr>
              <a:spcAft>
                <a:spcPts val="0"/>
              </a:spcAft>
            </a:pPr>
            <a:r>
              <a:rPr lang="en-US" altLang="en-US" sz="1600" b="1" dirty="0">
                <a:solidFill>
                  <a:srgbClr val="002060"/>
                </a:solidFill>
              </a:rPr>
              <a:t>Read-write head</a:t>
            </a:r>
            <a:r>
              <a:rPr lang="en-US" altLang="en-US" sz="1600" dirty="0">
                <a:solidFill>
                  <a:srgbClr val="002060"/>
                </a:solidFill>
              </a:rPr>
              <a:t> </a:t>
            </a:r>
          </a:p>
          <a:p>
            <a:pPr>
              <a:spcAft>
                <a:spcPts val="0"/>
              </a:spcAft>
            </a:pPr>
            <a:r>
              <a:rPr lang="en-US" altLang="en-US" sz="1600" dirty="0"/>
              <a:t>Surface of platter divided into circular </a:t>
            </a:r>
            <a:r>
              <a:rPr lang="en-US" altLang="en-US" sz="1600" b="1" dirty="0">
                <a:solidFill>
                  <a:srgbClr val="002060"/>
                </a:solidFill>
              </a:rPr>
              <a:t>tracks</a:t>
            </a:r>
          </a:p>
          <a:p>
            <a:pPr lvl="1">
              <a:spcAft>
                <a:spcPts val="0"/>
              </a:spcAft>
            </a:pPr>
            <a:r>
              <a:rPr lang="en-US" altLang="en-US" sz="1400" dirty="0"/>
              <a:t>Over 50K-100K tracks per platter on typical hard disks</a:t>
            </a:r>
          </a:p>
          <a:p>
            <a:pPr>
              <a:spcAft>
                <a:spcPts val="0"/>
              </a:spcAft>
            </a:pPr>
            <a:r>
              <a:rPr lang="en-US" altLang="en-US" sz="1600" dirty="0"/>
              <a:t>Each track is divided into </a:t>
            </a:r>
            <a:r>
              <a:rPr lang="en-US" altLang="en-US" sz="1600" b="1" dirty="0">
                <a:solidFill>
                  <a:srgbClr val="002060"/>
                </a:solidFill>
              </a:rPr>
              <a:t>sectors</a:t>
            </a:r>
            <a:r>
              <a:rPr lang="en-US" altLang="en-US" sz="1600" b="1" dirty="0"/>
              <a:t>.</a:t>
            </a:r>
            <a:r>
              <a:rPr lang="en-US" altLang="en-US" sz="1600" dirty="0"/>
              <a:t>  </a:t>
            </a:r>
          </a:p>
          <a:p>
            <a:pPr lvl="1">
              <a:spcAft>
                <a:spcPts val="0"/>
              </a:spcAft>
            </a:pPr>
            <a:r>
              <a:rPr lang="en-US" altLang="en-US" sz="1400" dirty="0"/>
              <a:t>A sector is the smallest unit of data that can be read or written.</a:t>
            </a:r>
          </a:p>
          <a:p>
            <a:pPr lvl="1">
              <a:spcAft>
                <a:spcPts val="0"/>
              </a:spcAft>
            </a:pPr>
            <a:r>
              <a:rPr lang="en-US" altLang="en-US" sz="1400" dirty="0"/>
              <a:t>Sector size typically 512 bytes</a:t>
            </a:r>
          </a:p>
          <a:p>
            <a:pPr lvl="1">
              <a:spcAft>
                <a:spcPts val="0"/>
              </a:spcAft>
            </a:pPr>
            <a:r>
              <a:rPr lang="en-US" altLang="en-US" sz="1400" dirty="0"/>
              <a:t>Typical sectors per track: 500 to 1000 (on inner tracks) to 1000 to 2000 (on outer tracks)</a:t>
            </a:r>
          </a:p>
          <a:p>
            <a:pPr>
              <a:spcAft>
                <a:spcPts val="0"/>
              </a:spcAft>
            </a:pPr>
            <a:r>
              <a:rPr lang="en-US" altLang="en-US" sz="1600" dirty="0"/>
              <a:t>To read/write a sector</a:t>
            </a:r>
          </a:p>
          <a:p>
            <a:pPr lvl="1">
              <a:spcAft>
                <a:spcPts val="0"/>
              </a:spcAft>
            </a:pPr>
            <a:r>
              <a:rPr lang="en-US" altLang="en-US" sz="1400" dirty="0"/>
              <a:t>disk arm swings to position head on right track</a:t>
            </a:r>
          </a:p>
          <a:p>
            <a:pPr lvl="1">
              <a:spcAft>
                <a:spcPts val="0"/>
              </a:spcAft>
            </a:pPr>
            <a:r>
              <a:rPr lang="en-US" altLang="en-US" sz="1400" dirty="0"/>
              <a:t>platter spins continually; data is read/written as sector passes under head</a:t>
            </a:r>
          </a:p>
          <a:p>
            <a:pPr>
              <a:spcAft>
                <a:spcPts val="0"/>
              </a:spcAft>
            </a:pPr>
            <a:r>
              <a:rPr lang="en-US" altLang="en-US" sz="1600" dirty="0"/>
              <a:t>Head-disk assemblies </a:t>
            </a:r>
          </a:p>
          <a:p>
            <a:pPr lvl="1">
              <a:spcAft>
                <a:spcPts val="0"/>
              </a:spcAft>
            </a:pPr>
            <a:r>
              <a:rPr lang="en-US" altLang="en-US" sz="1400" dirty="0"/>
              <a:t>multiple disk platters on a single spindle (1 to 5 usually)</a:t>
            </a:r>
          </a:p>
          <a:p>
            <a:pPr lvl="1">
              <a:spcAft>
                <a:spcPts val="0"/>
              </a:spcAft>
            </a:pPr>
            <a:r>
              <a:rPr lang="en-US" altLang="en-US" sz="1400" dirty="0"/>
              <a:t>one head per platter, mounted on a common arm.</a:t>
            </a:r>
          </a:p>
          <a:p>
            <a:pPr>
              <a:spcAft>
                <a:spcPts val="0"/>
              </a:spcAft>
            </a:pPr>
            <a:r>
              <a:rPr lang="en-US" altLang="en-US" sz="1600" b="1" dirty="0">
                <a:solidFill>
                  <a:srgbClr val="002060"/>
                </a:solidFill>
              </a:rPr>
              <a:t>Cylinder</a:t>
            </a:r>
            <a:r>
              <a:rPr lang="en-US" altLang="en-US" sz="1600" i="1" dirty="0"/>
              <a:t> </a:t>
            </a:r>
            <a:r>
              <a:rPr lang="en-US" altLang="en-US" sz="1600" i="1" dirty="0" err="1"/>
              <a:t>i</a:t>
            </a:r>
            <a:r>
              <a:rPr lang="en-US" altLang="en-US" sz="1600" b="1" i="1" dirty="0"/>
              <a:t> </a:t>
            </a:r>
            <a:r>
              <a:rPr lang="en-US" altLang="en-US" sz="1600" dirty="0"/>
              <a:t>consists of </a:t>
            </a:r>
            <a:r>
              <a:rPr lang="en-US" altLang="en-US" sz="1600" i="1" dirty="0" err="1"/>
              <a:t>i</a:t>
            </a:r>
            <a:r>
              <a:rPr lang="en-US" altLang="en-US" sz="1600" baseline="30000" dirty="0" err="1"/>
              <a:t>th</a:t>
            </a:r>
            <a:r>
              <a:rPr lang="en-US" altLang="en-US" sz="1600" dirty="0"/>
              <a:t> track of all the platters </a:t>
            </a:r>
          </a:p>
        </p:txBody>
      </p:sp>
      <p:sp>
        <p:nvSpPr>
          <p:cNvPr id="181250" name="Rectangle 2">
            <a:extLst>
              <a:ext uri="{FF2B5EF4-FFF2-40B4-BE49-F238E27FC236}">
                <a16:creationId xmlns:a16="http://schemas.microsoft.com/office/drawing/2014/main" id="{99074DA5-40DD-43CB-8D07-956828D0CB3E}"/>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Magnetic Disks</a:t>
            </a:r>
          </a:p>
        </p:txBody>
      </p:sp>
      <p:sp>
        <p:nvSpPr>
          <p:cNvPr id="2" name="Text Box 7">
            <a:extLst>
              <a:ext uri="{FF2B5EF4-FFF2-40B4-BE49-F238E27FC236}">
                <a16:creationId xmlns:a16="http://schemas.microsoft.com/office/drawing/2014/main" id="{450C1D2D-59A1-6424-4E57-611D6BC83898}"/>
              </a:ext>
            </a:extLst>
          </p:cNvPr>
          <p:cNvSpPr txBox="1">
            <a:spLocks noChangeArrowheads="1"/>
          </p:cNvSpPr>
          <p:nvPr/>
        </p:nvSpPr>
        <p:spPr bwMode="auto">
          <a:xfrm>
            <a:off x="5762831" y="4414450"/>
            <a:ext cx="3228769" cy="27699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From: 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p:txBody>
      </p:sp>
    </p:spTree>
    <p:extLst>
      <p:ext uri="{BB962C8B-B14F-4D97-AF65-F5344CB8AC3E}">
        <p14:creationId xmlns:p14="http://schemas.microsoft.com/office/powerpoint/2010/main" val="20474893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Rectangle 3">
            <a:extLst>
              <a:ext uri="{FF2B5EF4-FFF2-40B4-BE49-F238E27FC236}">
                <a16:creationId xmlns:a16="http://schemas.microsoft.com/office/drawing/2014/main" id="{48FE5A9E-CBB0-4914-8857-7AC74DFBB2E1}"/>
              </a:ext>
            </a:extLst>
          </p:cNvPr>
          <p:cNvSpPr>
            <a:spLocks noGrp="1" noChangeArrowheads="1"/>
          </p:cNvSpPr>
          <p:nvPr>
            <p:ph idx="1"/>
          </p:nvPr>
        </p:nvSpPr>
        <p:spPr/>
        <p:txBody>
          <a:bodyPr/>
          <a:lstStyle/>
          <a:p>
            <a:pPr>
              <a:spcAft>
                <a:spcPts val="0"/>
              </a:spcAft>
            </a:pPr>
            <a:r>
              <a:rPr lang="en-US" altLang="en-US" b="1" dirty="0">
                <a:solidFill>
                  <a:srgbClr val="002060"/>
                </a:solidFill>
              </a:rPr>
              <a:t>Disk controller</a:t>
            </a:r>
            <a:r>
              <a:rPr lang="en-US" altLang="en-US" dirty="0">
                <a:solidFill>
                  <a:srgbClr val="002060"/>
                </a:solidFill>
              </a:rPr>
              <a:t> </a:t>
            </a:r>
            <a:r>
              <a:rPr lang="en-US" altLang="en-US" dirty="0"/>
              <a:t>– interfaces between the computer system and the disk drive hardware.</a:t>
            </a:r>
          </a:p>
          <a:p>
            <a:pPr lvl="1">
              <a:spcAft>
                <a:spcPts val="0"/>
              </a:spcAft>
            </a:pPr>
            <a:r>
              <a:rPr lang="en-US" altLang="en-US" dirty="0"/>
              <a:t>accepts high-level commands to read or write a sector </a:t>
            </a:r>
          </a:p>
          <a:p>
            <a:pPr lvl="1">
              <a:spcAft>
                <a:spcPts val="0"/>
              </a:spcAft>
            </a:pPr>
            <a:r>
              <a:rPr lang="en-US" altLang="en-US" dirty="0"/>
              <a:t>initiates actions such as moving the disk arm to the right track and actually reading or writing the data</a:t>
            </a:r>
          </a:p>
          <a:p>
            <a:pPr lvl="1">
              <a:spcAft>
                <a:spcPts val="0"/>
              </a:spcAft>
            </a:pPr>
            <a:r>
              <a:rPr lang="en-US" altLang="en-US" dirty="0"/>
              <a:t>Computes and attaches </a:t>
            </a:r>
            <a:r>
              <a:rPr lang="en-US" altLang="en-US" b="1" dirty="0">
                <a:solidFill>
                  <a:srgbClr val="002060"/>
                </a:solidFill>
              </a:rPr>
              <a:t>checksums</a:t>
            </a:r>
            <a:r>
              <a:rPr lang="en-US" altLang="en-US" dirty="0"/>
              <a:t> to each sector to verify that data is read back correctly</a:t>
            </a:r>
          </a:p>
          <a:p>
            <a:pPr lvl="2">
              <a:spcAft>
                <a:spcPts val="0"/>
              </a:spcAft>
            </a:pPr>
            <a:r>
              <a:rPr lang="en-US" altLang="en-US" dirty="0"/>
              <a:t>If data is corrupted, with very high probability stored checksum won</a:t>
            </a:r>
            <a:r>
              <a:rPr lang="ja-JP" altLang="en-US" dirty="0"/>
              <a:t>’</a:t>
            </a:r>
            <a:r>
              <a:rPr lang="en-US" altLang="ja-JP" dirty="0"/>
              <a:t>t match recomputed checksum</a:t>
            </a:r>
          </a:p>
          <a:p>
            <a:pPr lvl="1">
              <a:spcAft>
                <a:spcPts val="0"/>
              </a:spcAft>
            </a:pPr>
            <a:r>
              <a:rPr lang="en-US" altLang="en-US" dirty="0"/>
              <a:t>Ensures successful writing by reading back sector after writing it</a:t>
            </a:r>
          </a:p>
          <a:p>
            <a:pPr lvl="1">
              <a:spcAft>
                <a:spcPts val="0"/>
              </a:spcAft>
            </a:pPr>
            <a:r>
              <a:rPr lang="en-US" altLang="en-US" dirty="0"/>
              <a:t>Performs </a:t>
            </a:r>
            <a:r>
              <a:rPr lang="en-US" altLang="en-US" b="1" dirty="0">
                <a:solidFill>
                  <a:srgbClr val="002060"/>
                </a:solidFill>
              </a:rPr>
              <a:t>remapping of bad sectors</a:t>
            </a:r>
          </a:p>
        </p:txBody>
      </p:sp>
      <p:sp>
        <p:nvSpPr>
          <p:cNvPr id="252930" name="Rectangle 2">
            <a:extLst>
              <a:ext uri="{FF2B5EF4-FFF2-40B4-BE49-F238E27FC236}">
                <a16:creationId xmlns:a16="http://schemas.microsoft.com/office/drawing/2014/main" id="{419C8B05-D4C9-4872-BCD4-CC62E73106E3}"/>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Magnetic Disks (Cont.)</a:t>
            </a:r>
          </a:p>
        </p:txBody>
      </p:sp>
      <p:sp>
        <p:nvSpPr>
          <p:cNvPr id="29700" name="Rectangle 4">
            <a:extLst>
              <a:ext uri="{FF2B5EF4-FFF2-40B4-BE49-F238E27FC236}">
                <a16:creationId xmlns:a16="http://schemas.microsoft.com/office/drawing/2014/main" id="{4D41DC23-6629-4180-9D8D-52D15D7856F8}"/>
              </a:ext>
            </a:extLst>
          </p:cNvPr>
          <p:cNvSpPr>
            <a:spLocks noChangeArrowheads="1"/>
          </p:cNvSpPr>
          <p:nvPr/>
        </p:nvSpPr>
        <p:spPr bwMode="auto">
          <a:xfrm>
            <a:off x="1883569" y="2808685"/>
            <a:ext cx="5043488" cy="15180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marL="257175" marR="0" lvl="0" indent="-257175" algn="l" defTabSz="685800" rtl="0" eaLnBrk="0" fontAlgn="base" latinLnBrk="0" hangingPunct="0">
              <a:lnSpc>
                <a:spcPct val="100000"/>
              </a:lnSpc>
              <a:spcBef>
                <a:spcPct val="35000"/>
              </a:spcBef>
              <a:spcAft>
                <a:spcPct val="0"/>
              </a:spcAft>
              <a:buClr>
                <a:srgbClr val="CC3300"/>
              </a:buClr>
              <a:buSzPct val="90000"/>
              <a:buFont typeface="Monotype Sorts" pitchFamily="-65" charset="2"/>
              <a:buChar char="n"/>
              <a:tabLst/>
              <a:defRPr/>
            </a:pPr>
            <a:endParaRPr kumimoji="1"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2" name="Text Box 7">
            <a:extLst>
              <a:ext uri="{FF2B5EF4-FFF2-40B4-BE49-F238E27FC236}">
                <a16:creationId xmlns:a16="http://schemas.microsoft.com/office/drawing/2014/main" id="{35F7D621-A436-F078-636F-0A4826CE66C6}"/>
              </a:ext>
            </a:extLst>
          </p:cNvPr>
          <p:cNvSpPr txBox="1">
            <a:spLocks noChangeArrowheads="1"/>
          </p:cNvSpPr>
          <p:nvPr/>
        </p:nvSpPr>
        <p:spPr bwMode="auto">
          <a:xfrm>
            <a:off x="5762831" y="4414450"/>
            <a:ext cx="3228769" cy="27699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From: 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p:txBody>
      </p:sp>
    </p:spTree>
    <p:extLst>
      <p:ext uri="{BB962C8B-B14F-4D97-AF65-F5344CB8AC3E}">
        <p14:creationId xmlns:p14="http://schemas.microsoft.com/office/powerpoint/2010/main" val="1789727372"/>
      </p:ext>
    </p:extLst>
  </p:cSld>
  <p:clrMapOvr>
    <a:masterClrMapping/>
  </p:clrMapOvr>
  <p:transition spd="slow"/>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Rectangle 5">
            <a:extLst>
              <a:ext uri="{FF2B5EF4-FFF2-40B4-BE49-F238E27FC236}">
                <a16:creationId xmlns:a16="http://schemas.microsoft.com/office/drawing/2014/main" id="{5F16EC1A-6115-4F94-8465-1922B91BAE8E}"/>
              </a:ext>
            </a:extLst>
          </p:cNvPr>
          <p:cNvSpPr>
            <a:spLocks noGrp="1" noChangeArrowheads="1"/>
          </p:cNvSpPr>
          <p:nvPr>
            <p:ph idx="1"/>
          </p:nvPr>
        </p:nvSpPr>
        <p:spPr/>
        <p:txBody>
          <a:bodyPr/>
          <a:lstStyle/>
          <a:p>
            <a:pPr>
              <a:spcAft>
                <a:spcPts val="0"/>
              </a:spcAft>
            </a:pPr>
            <a:r>
              <a:rPr lang="en-US" altLang="en-US" sz="1800" b="1" dirty="0">
                <a:solidFill>
                  <a:srgbClr val="002060"/>
                </a:solidFill>
              </a:rPr>
              <a:t>Access time</a:t>
            </a:r>
            <a:r>
              <a:rPr lang="en-US" altLang="en-US" sz="1800" dirty="0">
                <a:solidFill>
                  <a:srgbClr val="002060"/>
                </a:solidFill>
              </a:rPr>
              <a:t> </a:t>
            </a:r>
            <a:r>
              <a:rPr lang="en-US" altLang="en-US" sz="1800" dirty="0"/>
              <a:t>– the time it takes from when a read or write request is issued to when data transfer begins.  Consists of: </a:t>
            </a:r>
          </a:p>
          <a:p>
            <a:pPr lvl="1">
              <a:spcAft>
                <a:spcPts val="0"/>
              </a:spcAft>
            </a:pPr>
            <a:r>
              <a:rPr lang="en-US" altLang="en-US" sz="1100" b="1" dirty="0">
                <a:solidFill>
                  <a:srgbClr val="002060"/>
                </a:solidFill>
              </a:rPr>
              <a:t>Seek time</a:t>
            </a:r>
            <a:r>
              <a:rPr lang="en-US" altLang="en-US" sz="1100" dirty="0">
                <a:solidFill>
                  <a:srgbClr val="002060"/>
                </a:solidFill>
              </a:rPr>
              <a:t> </a:t>
            </a:r>
            <a:r>
              <a:rPr lang="en-US" altLang="en-US" sz="1100" dirty="0"/>
              <a:t>– </a:t>
            </a:r>
            <a:r>
              <a:rPr lang="en-US" altLang="en-US" sz="1600" dirty="0"/>
              <a:t>time it takes to reposition the arm over the correct track. </a:t>
            </a:r>
          </a:p>
          <a:p>
            <a:pPr lvl="2">
              <a:spcAft>
                <a:spcPts val="0"/>
              </a:spcAft>
            </a:pPr>
            <a:r>
              <a:rPr lang="en-US" altLang="en-US" sz="1400" dirty="0"/>
              <a:t> Average seek time is 1/2 the worst case seek time.</a:t>
            </a:r>
          </a:p>
          <a:p>
            <a:pPr lvl="3">
              <a:spcAft>
                <a:spcPts val="0"/>
              </a:spcAft>
            </a:pPr>
            <a:r>
              <a:rPr lang="en-US" altLang="en-US" sz="1200" dirty="0"/>
              <a:t>Would be 1/3 if all tracks had the same number of sectors, and we ignore the time to start and stop arm movement</a:t>
            </a:r>
          </a:p>
          <a:p>
            <a:pPr lvl="2">
              <a:spcAft>
                <a:spcPts val="0"/>
              </a:spcAft>
            </a:pPr>
            <a:r>
              <a:rPr lang="en-US" altLang="en-US" sz="1400" dirty="0"/>
              <a:t>4 to 10 milliseconds on typical disks</a:t>
            </a:r>
          </a:p>
          <a:p>
            <a:pPr lvl="1">
              <a:spcAft>
                <a:spcPts val="0"/>
              </a:spcAft>
            </a:pPr>
            <a:r>
              <a:rPr lang="en-US" altLang="en-US" sz="1600" b="1" dirty="0">
                <a:solidFill>
                  <a:srgbClr val="002060"/>
                </a:solidFill>
              </a:rPr>
              <a:t>Rotational latency</a:t>
            </a:r>
            <a:r>
              <a:rPr lang="en-US" altLang="en-US" sz="1600" dirty="0">
                <a:solidFill>
                  <a:srgbClr val="002060"/>
                </a:solidFill>
              </a:rPr>
              <a:t> </a:t>
            </a:r>
            <a:r>
              <a:rPr lang="en-US" altLang="en-US" sz="1600" dirty="0"/>
              <a:t>– time it takes for the sector to be accessed to appear under the head. </a:t>
            </a:r>
          </a:p>
          <a:p>
            <a:pPr lvl="2">
              <a:spcAft>
                <a:spcPts val="0"/>
              </a:spcAft>
            </a:pPr>
            <a:r>
              <a:rPr lang="en-US" altLang="en-US" sz="1400" dirty="0"/>
              <a:t>4 to 11 milliseconds on typical disks (5400 to 15000 </a:t>
            </a:r>
            <a:r>
              <a:rPr lang="en-US" altLang="en-US" sz="1400" dirty="0" err="1"/>
              <a:t>r.p.m</a:t>
            </a:r>
            <a:r>
              <a:rPr lang="en-US" altLang="en-US" sz="1400" dirty="0"/>
              <a:t>.)</a:t>
            </a:r>
          </a:p>
          <a:p>
            <a:pPr lvl="2">
              <a:spcAft>
                <a:spcPts val="0"/>
              </a:spcAft>
            </a:pPr>
            <a:r>
              <a:rPr lang="en-US" altLang="en-US" sz="1400" dirty="0"/>
              <a:t>Average latency is 1/2 of the above latency.</a:t>
            </a:r>
          </a:p>
          <a:p>
            <a:pPr lvl="1">
              <a:spcAft>
                <a:spcPts val="0"/>
              </a:spcAft>
            </a:pPr>
            <a:r>
              <a:rPr lang="en-US" altLang="en-US" sz="1600" dirty="0"/>
              <a:t>Overall latency is 5 to 20 </a:t>
            </a:r>
            <a:r>
              <a:rPr lang="en-US" altLang="en-US" sz="1600" dirty="0" err="1"/>
              <a:t>msec</a:t>
            </a:r>
            <a:r>
              <a:rPr lang="en-US" altLang="en-US" sz="1600" dirty="0"/>
              <a:t> depending on disk model</a:t>
            </a:r>
          </a:p>
          <a:p>
            <a:pPr>
              <a:spcAft>
                <a:spcPts val="0"/>
              </a:spcAft>
            </a:pPr>
            <a:r>
              <a:rPr lang="en-US" altLang="en-US" sz="1800" b="1" dirty="0">
                <a:solidFill>
                  <a:srgbClr val="002060"/>
                </a:solidFill>
              </a:rPr>
              <a:t>Data-transfer rate </a:t>
            </a:r>
            <a:r>
              <a:rPr lang="en-US" altLang="en-US" sz="1800" dirty="0"/>
              <a:t>– the rate at which data can be retrieved from or stored to the disk.</a:t>
            </a:r>
          </a:p>
          <a:p>
            <a:pPr lvl="1">
              <a:spcAft>
                <a:spcPts val="0"/>
              </a:spcAft>
            </a:pPr>
            <a:r>
              <a:rPr lang="en-US" altLang="en-US" sz="1600" dirty="0"/>
              <a:t>25 to 200 MB per second max rate, lower for inner tracks</a:t>
            </a:r>
          </a:p>
        </p:txBody>
      </p:sp>
      <p:sp>
        <p:nvSpPr>
          <p:cNvPr id="183298" name="Rectangle 2">
            <a:extLst>
              <a:ext uri="{FF2B5EF4-FFF2-40B4-BE49-F238E27FC236}">
                <a16:creationId xmlns:a16="http://schemas.microsoft.com/office/drawing/2014/main" id="{4994ABD0-5835-4B1F-B034-665C08785264}"/>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Performance Measures of Disks</a:t>
            </a:r>
          </a:p>
        </p:txBody>
      </p:sp>
      <p:sp>
        <p:nvSpPr>
          <p:cNvPr id="2" name="Text Box 7">
            <a:extLst>
              <a:ext uri="{FF2B5EF4-FFF2-40B4-BE49-F238E27FC236}">
                <a16:creationId xmlns:a16="http://schemas.microsoft.com/office/drawing/2014/main" id="{911101B8-54CA-459F-5148-E8BB94CFC703}"/>
              </a:ext>
            </a:extLst>
          </p:cNvPr>
          <p:cNvSpPr txBox="1">
            <a:spLocks noChangeArrowheads="1"/>
          </p:cNvSpPr>
          <p:nvPr/>
        </p:nvSpPr>
        <p:spPr bwMode="auto">
          <a:xfrm>
            <a:off x="5762831" y="4414450"/>
            <a:ext cx="3228769" cy="27699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From: 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p:txBody>
      </p:sp>
    </p:spTree>
    <p:extLst>
      <p:ext uri="{BB962C8B-B14F-4D97-AF65-F5344CB8AC3E}">
        <p14:creationId xmlns:p14="http://schemas.microsoft.com/office/powerpoint/2010/main" val="148739272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E0561C9-0634-441F-A201-0576B6037495}"/>
              </a:ext>
            </a:extLst>
          </p:cNvPr>
          <p:cNvSpPr>
            <a:spLocks noGrp="1"/>
          </p:cNvSpPr>
          <p:nvPr>
            <p:ph idx="1"/>
          </p:nvPr>
        </p:nvSpPr>
        <p:spPr/>
        <p:txBody>
          <a:bodyPr/>
          <a:lstStyle/>
          <a:p>
            <a:pPr>
              <a:spcAft>
                <a:spcPts val="0"/>
              </a:spcAft>
            </a:pPr>
            <a:r>
              <a:rPr lang="en-IN" sz="1600" b="1" dirty="0">
                <a:solidFill>
                  <a:srgbClr val="002060"/>
                </a:solidFill>
              </a:rPr>
              <a:t>Disk block </a:t>
            </a:r>
            <a:r>
              <a:rPr lang="en-IN" sz="1600" dirty="0"/>
              <a:t>is a logical unit for storage allocation and retrieval</a:t>
            </a:r>
          </a:p>
          <a:p>
            <a:pPr lvl="1">
              <a:spcAft>
                <a:spcPts val="0"/>
              </a:spcAft>
            </a:pPr>
            <a:r>
              <a:rPr lang="en-IN" sz="1400" dirty="0"/>
              <a:t>4 to 16 kilobytes typically</a:t>
            </a:r>
          </a:p>
          <a:p>
            <a:pPr lvl="2">
              <a:spcAft>
                <a:spcPts val="0"/>
              </a:spcAft>
            </a:pPr>
            <a:r>
              <a:rPr lang="en-US" altLang="en-US" sz="1200" dirty="0"/>
              <a:t>Smaller blocks: more transfers from disk</a:t>
            </a:r>
          </a:p>
          <a:p>
            <a:pPr lvl="2">
              <a:spcAft>
                <a:spcPts val="0"/>
              </a:spcAft>
            </a:pPr>
            <a:r>
              <a:rPr lang="en-US" altLang="en-US" sz="1200" dirty="0"/>
              <a:t>Larger blocks:  more space wasted due to partially filled blocks</a:t>
            </a:r>
            <a:endParaRPr lang="en-IN" sz="1200" dirty="0"/>
          </a:p>
          <a:p>
            <a:pPr>
              <a:spcAft>
                <a:spcPts val="0"/>
              </a:spcAft>
            </a:pPr>
            <a:r>
              <a:rPr lang="en-IN" sz="1600" b="1" dirty="0">
                <a:solidFill>
                  <a:srgbClr val="002060"/>
                </a:solidFill>
              </a:rPr>
              <a:t>Sequential access pattern</a:t>
            </a:r>
            <a:endParaRPr lang="en-IN" sz="1600" dirty="0"/>
          </a:p>
          <a:p>
            <a:pPr lvl="1">
              <a:spcAft>
                <a:spcPts val="0"/>
              </a:spcAft>
            </a:pPr>
            <a:r>
              <a:rPr lang="en-IN" sz="1400" dirty="0"/>
              <a:t>Successive requests are for successive disk blocks</a:t>
            </a:r>
          </a:p>
          <a:p>
            <a:pPr lvl="1">
              <a:spcAft>
                <a:spcPts val="0"/>
              </a:spcAft>
            </a:pPr>
            <a:r>
              <a:rPr lang="en-IN" sz="1400" dirty="0"/>
              <a:t>Disk seek required only for first block</a:t>
            </a:r>
          </a:p>
          <a:p>
            <a:pPr>
              <a:spcAft>
                <a:spcPts val="0"/>
              </a:spcAft>
            </a:pPr>
            <a:r>
              <a:rPr lang="en-IN" sz="1600" b="1" dirty="0">
                <a:solidFill>
                  <a:srgbClr val="002060"/>
                </a:solidFill>
              </a:rPr>
              <a:t>Random access pattern</a:t>
            </a:r>
          </a:p>
          <a:p>
            <a:pPr lvl="1">
              <a:spcAft>
                <a:spcPts val="0"/>
              </a:spcAft>
            </a:pPr>
            <a:r>
              <a:rPr lang="en-IN" sz="1400" dirty="0"/>
              <a:t>Successive requests are for blocks that can be anywhere on disk</a:t>
            </a:r>
          </a:p>
          <a:p>
            <a:pPr lvl="1">
              <a:spcAft>
                <a:spcPts val="0"/>
              </a:spcAft>
            </a:pPr>
            <a:r>
              <a:rPr lang="en-IN" sz="1400" dirty="0"/>
              <a:t>Each access requires a seek</a:t>
            </a:r>
          </a:p>
          <a:p>
            <a:pPr lvl="1">
              <a:spcAft>
                <a:spcPts val="0"/>
              </a:spcAft>
            </a:pPr>
            <a:r>
              <a:rPr lang="en-IN" sz="1400" dirty="0"/>
              <a:t>Transfer rates are low since a lot of time is wasted in seeks</a:t>
            </a:r>
          </a:p>
          <a:p>
            <a:pPr>
              <a:spcAft>
                <a:spcPts val="0"/>
              </a:spcAft>
            </a:pPr>
            <a:r>
              <a:rPr lang="en-IN" sz="1600" b="1" dirty="0">
                <a:solidFill>
                  <a:srgbClr val="002060"/>
                </a:solidFill>
              </a:rPr>
              <a:t>I/O operations per second (IOPS)</a:t>
            </a:r>
          </a:p>
          <a:p>
            <a:pPr lvl="1">
              <a:spcAft>
                <a:spcPts val="0"/>
              </a:spcAft>
            </a:pPr>
            <a:r>
              <a:rPr lang="en-IN" sz="1400" dirty="0"/>
              <a:t>Number of random block reads that a disk can support per second</a:t>
            </a:r>
          </a:p>
          <a:p>
            <a:pPr lvl="1">
              <a:spcAft>
                <a:spcPts val="0"/>
              </a:spcAft>
            </a:pPr>
            <a:r>
              <a:rPr lang="en-IN" sz="1400" dirty="0"/>
              <a:t>50 to 200 IOPS on current generation magnetic disks</a:t>
            </a:r>
          </a:p>
        </p:txBody>
      </p:sp>
      <p:sp>
        <p:nvSpPr>
          <p:cNvPr id="2" name="Title 1">
            <a:extLst>
              <a:ext uri="{FF2B5EF4-FFF2-40B4-BE49-F238E27FC236}">
                <a16:creationId xmlns:a16="http://schemas.microsoft.com/office/drawing/2014/main" id="{A5A2B4E2-E0CA-415E-AB95-0B2593C3979A}"/>
              </a:ext>
            </a:extLst>
          </p:cNvPr>
          <p:cNvSpPr>
            <a:spLocks noGrp="1"/>
          </p:cNvSpPr>
          <p:nvPr>
            <p:ph type="title"/>
          </p:nvPr>
        </p:nvSpPr>
        <p:spPr/>
        <p:txBody>
          <a:bodyPr/>
          <a:lstStyle/>
          <a:p>
            <a:r>
              <a:rPr lang="en-IN" dirty="0"/>
              <a:t>Performance Measures (Cont.)</a:t>
            </a:r>
          </a:p>
        </p:txBody>
      </p:sp>
      <p:sp>
        <p:nvSpPr>
          <p:cNvPr id="4" name="Text Box 7">
            <a:extLst>
              <a:ext uri="{FF2B5EF4-FFF2-40B4-BE49-F238E27FC236}">
                <a16:creationId xmlns:a16="http://schemas.microsoft.com/office/drawing/2014/main" id="{AA6A55D0-2897-6ACA-BE91-2A98FECCEBD0}"/>
              </a:ext>
            </a:extLst>
          </p:cNvPr>
          <p:cNvSpPr txBox="1">
            <a:spLocks noChangeArrowheads="1"/>
          </p:cNvSpPr>
          <p:nvPr/>
        </p:nvSpPr>
        <p:spPr bwMode="auto">
          <a:xfrm>
            <a:off x="5762831" y="4414450"/>
            <a:ext cx="3228769" cy="27699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From: 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p:txBody>
      </p:sp>
    </p:spTree>
    <p:extLst>
      <p:ext uri="{BB962C8B-B14F-4D97-AF65-F5344CB8AC3E}">
        <p14:creationId xmlns:p14="http://schemas.microsoft.com/office/powerpoint/2010/main" val="405950853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7" name="Rectangle 3">
            <a:extLst>
              <a:ext uri="{FF2B5EF4-FFF2-40B4-BE49-F238E27FC236}">
                <a16:creationId xmlns:a16="http://schemas.microsoft.com/office/drawing/2014/main" id="{092CB4A9-2A43-4233-BAB3-4DBA626BFC12}"/>
              </a:ext>
            </a:extLst>
          </p:cNvPr>
          <p:cNvSpPr>
            <a:spLocks noGrp="1" noChangeArrowheads="1"/>
          </p:cNvSpPr>
          <p:nvPr>
            <p:ph idx="1"/>
          </p:nvPr>
        </p:nvSpPr>
        <p:spPr/>
        <p:txBody>
          <a:bodyPr/>
          <a:lstStyle/>
          <a:p>
            <a:pPr>
              <a:spcAft>
                <a:spcPts val="0"/>
              </a:spcAft>
            </a:pPr>
            <a:r>
              <a:rPr lang="en-US" altLang="en-US" b="1" dirty="0">
                <a:solidFill>
                  <a:srgbClr val="002060"/>
                </a:solidFill>
              </a:rPr>
              <a:t>Mean time to failure (MTTF)</a:t>
            </a:r>
            <a:r>
              <a:rPr lang="en-US" altLang="en-US" dirty="0">
                <a:solidFill>
                  <a:srgbClr val="002060"/>
                </a:solidFill>
              </a:rPr>
              <a:t> </a:t>
            </a:r>
            <a:r>
              <a:rPr lang="en-US" altLang="en-US" dirty="0"/>
              <a:t>– the average time the disk is expected to run continuously without any failure.</a:t>
            </a:r>
          </a:p>
          <a:p>
            <a:pPr lvl="1">
              <a:spcAft>
                <a:spcPts val="0"/>
              </a:spcAft>
            </a:pPr>
            <a:r>
              <a:rPr lang="en-US" altLang="en-US" dirty="0"/>
              <a:t>Typically 3 to 5 years</a:t>
            </a:r>
          </a:p>
          <a:p>
            <a:pPr lvl="1">
              <a:spcAft>
                <a:spcPts val="0"/>
              </a:spcAft>
            </a:pPr>
            <a:r>
              <a:rPr lang="en-US" altLang="en-US" dirty="0"/>
              <a:t>Probability of failure of new disks is quite low, corresponding to a</a:t>
            </a:r>
            <a:br>
              <a:rPr lang="en-US" altLang="en-US" dirty="0"/>
            </a:br>
            <a:r>
              <a:rPr lang="ja-JP" altLang="en-US" dirty="0"/>
              <a:t>“</a:t>
            </a:r>
            <a:r>
              <a:rPr lang="en-US" altLang="ja-JP" dirty="0"/>
              <a:t>theoretical MTTF</a:t>
            </a:r>
            <a:r>
              <a:rPr lang="ja-JP" altLang="en-US" dirty="0"/>
              <a:t>”</a:t>
            </a:r>
            <a:r>
              <a:rPr lang="en-US" altLang="ja-JP" dirty="0"/>
              <a:t> of 500,000 to 1,200,000 hours for a new disk</a:t>
            </a:r>
          </a:p>
          <a:p>
            <a:pPr lvl="2">
              <a:spcAft>
                <a:spcPts val="0"/>
              </a:spcAft>
            </a:pPr>
            <a:r>
              <a:rPr lang="en-US" altLang="en-US" dirty="0"/>
              <a:t>E.g., an MTTF of 1,200,000 hours for a new disk means that given 1000 relatively new disks, on an average one will fail every 1200 hours</a:t>
            </a:r>
          </a:p>
          <a:p>
            <a:pPr lvl="1">
              <a:spcAft>
                <a:spcPts val="0"/>
              </a:spcAft>
            </a:pPr>
            <a:r>
              <a:rPr lang="en-US" altLang="en-US" dirty="0"/>
              <a:t>MTTF decreases as disk ages</a:t>
            </a:r>
          </a:p>
          <a:p>
            <a:pPr lvl="1">
              <a:spcAft>
                <a:spcPts val="0"/>
              </a:spcAft>
              <a:buNone/>
            </a:pPr>
            <a:endParaRPr lang="en-US" altLang="en-US" dirty="0"/>
          </a:p>
          <a:p>
            <a:endParaRPr lang="en-US" altLang="en-US" dirty="0"/>
          </a:p>
        </p:txBody>
      </p:sp>
      <p:sp>
        <p:nvSpPr>
          <p:cNvPr id="253954" name="Rectangle 2">
            <a:extLst>
              <a:ext uri="{FF2B5EF4-FFF2-40B4-BE49-F238E27FC236}">
                <a16:creationId xmlns:a16="http://schemas.microsoft.com/office/drawing/2014/main" id="{3C2B3135-EB49-48AB-A82A-CDB3C295A6BB}"/>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Performance Measures (Cont.)</a:t>
            </a:r>
          </a:p>
        </p:txBody>
      </p:sp>
      <p:sp>
        <p:nvSpPr>
          <p:cNvPr id="2" name="Text Box 7">
            <a:extLst>
              <a:ext uri="{FF2B5EF4-FFF2-40B4-BE49-F238E27FC236}">
                <a16:creationId xmlns:a16="http://schemas.microsoft.com/office/drawing/2014/main" id="{E7A4B683-0119-EDF7-5201-E508289EFB38}"/>
              </a:ext>
            </a:extLst>
          </p:cNvPr>
          <p:cNvSpPr txBox="1">
            <a:spLocks noChangeArrowheads="1"/>
          </p:cNvSpPr>
          <p:nvPr/>
        </p:nvSpPr>
        <p:spPr bwMode="auto">
          <a:xfrm>
            <a:off x="5762831" y="4414450"/>
            <a:ext cx="3228769" cy="27699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From: 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p:txBody>
      </p:sp>
    </p:spTree>
    <p:extLst>
      <p:ext uri="{BB962C8B-B14F-4D97-AF65-F5344CB8AC3E}">
        <p14:creationId xmlns:p14="http://schemas.microsoft.com/office/powerpoint/2010/main" val="168947162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normAutofit/>
          </a:bodyPr>
          <a:lstStyle/>
          <a:p>
            <a:r>
              <a:rPr lang="en-US" sz="1600" dirty="0">
                <a:solidFill>
                  <a:srgbClr val="008800"/>
                </a:solidFill>
                <a:latin typeface="-apple-system" charset="0"/>
                <a:hlinkClick r:id="rId2" tooltip="data_storage:chs"/>
              </a:rPr>
              <a:t>CHS</a:t>
            </a:r>
            <a:r>
              <a:rPr lang="en-US" sz="1600" dirty="0">
                <a:solidFill>
                  <a:srgbClr val="212529"/>
                </a:solidFill>
                <a:latin typeface="-apple-system" charset="0"/>
              </a:rPr>
              <a:t> addresses can be converted to LBA addresses using the following formula:</a:t>
            </a:r>
          </a:p>
          <a:p>
            <a:pPr marL="350837" lvl="1" indent="0">
              <a:buNone/>
            </a:pPr>
            <a:r>
              <a:rPr lang="en-US" sz="1400" dirty="0"/>
              <a:t>LBA = (( C x HPC ) + H ) x SPT + S </a:t>
            </a:r>
            <a:r>
              <a:rPr lang="mr-IN" sz="1400" dirty="0"/>
              <a:t>–</a:t>
            </a:r>
            <a:r>
              <a:rPr lang="en-US" sz="1400" dirty="0"/>
              <a:t> 1</a:t>
            </a:r>
          </a:p>
          <a:p>
            <a:pPr marL="350837" lvl="1" indent="0">
              <a:buNone/>
            </a:pPr>
            <a:r>
              <a:rPr lang="en-US" sz="1400" dirty="0">
                <a:solidFill>
                  <a:srgbClr val="212529"/>
                </a:solidFill>
                <a:latin typeface="-apple-system" charset="0"/>
              </a:rPr>
              <a:t>where,</a:t>
            </a:r>
          </a:p>
          <a:p>
            <a:pPr lvl="1">
              <a:buFont typeface="Arial" charset="0"/>
              <a:buChar char="•"/>
            </a:pPr>
            <a:r>
              <a:rPr lang="en-US" sz="1400" dirty="0">
                <a:solidFill>
                  <a:srgbClr val="212529"/>
                </a:solidFill>
                <a:latin typeface="-apple-system" charset="0"/>
              </a:rPr>
              <a:t>C, H and S are the cylinder number, the head number, and the sector number</a:t>
            </a:r>
          </a:p>
          <a:p>
            <a:pPr lvl="1">
              <a:buFont typeface="Arial" charset="0"/>
              <a:buChar char="•"/>
            </a:pPr>
            <a:r>
              <a:rPr lang="en-US" sz="1400" dirty="0">
                <a:solidFill>
                  <a:srgbClr val="212529"/>
                </a:solidFill>
                <a:latin typeface="-apple-system" charset="0"/>
              </a:rPr>
              <a:t>LBA is the logical block address</a:t>
            </a:r>
          </a:p>
          <a:p>
            <a:pPr lvl="1">
              <a:buFont typeface="Arial" charset="0"/>
              <a:buChar char="•"/>
            </a:pPr>
            <a:r>
              <a:rPr lang="en-US" sz="1400" dirty="0">
                <a:solidFill>
                  <a:srgbClr val="212529"/>
                </a:solidFill>
                <a:latin typeface="-apple-system" charset="0"/>
              </a:rPr>
              <a:t>HPC is the number of heads per cylinder</a:t>
            </a:r>
          </a:p>
          <a:p>
            <a:pPr lvl="1">
              <a:buFont typeface="Arial" charset="0"/>
              <a:buChar char="•"/>
            </a:pPr>
            <a:r>
              <a:rPr lang="en-US" sz="1400" dirty="0">
                <a:solidFill>
                  <a:srgbClr val="212529"/>
                </a:solidFill>
                <a:latin typeface="-apple-system" charset="0"/>
              </a:rPr>
              <a:t>SPT is the number of sectors per track</a:t>
            </a:r>
            <a:br>
              <a:rPr lang="en-US" sz="1400" dirty="0">
                <a:solidFill>
                  <a:srgbClr val="212529"/>
                </a:solidFill>
                <a:latin typeface="-apple-system" charset="0"/>
              </a:rPr>
            </a:br>
            <a:endParaRPr lang="en-US" sz="1400" dirty="0">
              <a:solidFill>
                <a:srgbClr val="212529"/>
              </a:solidFill>
              <a:latin typeface="-apple-system" charset="0"/>
            </a:endParaRPr>
          </a:p>
          <a:p>
            <a:pPr marL="350837" lvl="1" indent="0">
              <a:buNone/>
            </a:pPr>
            <a:r>
              <a:rPr lang="en-US" dirty="0">
                <a:solidFill>
                  <a:srgbClr val="212529"/>
                </a:solidFill>
                <a:latin typeface="-apple-system" charset="0"/>
              </a:rPr>
              <a:t>Devices have configuration and metadata</a:t>
            </a:r>
            <a:br>
              <a:rPr lang="en-US" dirty="0">
                <a:solidFill>
                  <a:srgbClr val="212529"/>
                </a:solidFill>
                <a:latin typeface="-apple-system" charset="0"/>
              </a:rPr>
            </a:br>
            <a:r>
              <a:rPr lang="en-US" dirty="0">
                <a:solidFill>
                  <a:srgbClr val="212529"/>
                </a:solidFill>
                <a:latin typeface="-apple-system" charset="0"/>
              </a:rPr>
              <a:t>APIs that allow storage manager to</a:t>
            </a:r>
            <a:endParaRPr lang="en-US" sz="1200" dirty="0">
              <a:solidFill>
                <a:srgbClr val="212529"/>
              </a:solidFill>
              <a:latin typeface="-apple-system" charset="0"/>
            </a:endParaRPr>
          </a:p>
          <a:p>
            <a:pPr marL="971550" lvl="2" indent="-285750" fontAlgn="auto">
              <a:spcBef>
                <a:spcPts val="0"/>
              </a:spcBef>
              <a:buClrTx/>
            </a:pPr>
            <a:r>
              <a:rPr lang="en-US" sz="1200" dirty="0"/>
              <a:t>Map between LBA and CHS</a:t>
            </a:r>
          </a:p>
          <a:p>
            <a:pPr marL="971550" lvl="2" indent="-285750" fontAlgn="auto">
              <a:spcBef>
                <a:spcPts val="0"/>
              </a:spcBef>
              <a:buClrTx/>
            </a:pPr>
            <a:r>
              <a:rPr lang="en-US" sz="1200" dirty="0"/>
              <a:t>To optimize block placement</a:t>
            </a:r>
          </a:p>
          <a:p>
            <a:pPr marL="971550" lvl="2" indent="-285750" fontAlgn="auto">
              <a:spcBef>
                <a:spcPts val="0"/>
              </a:spcBef>
              <a:buClrTx/>
            </a:pPr>
            <a:r>
              <a:rPr lang="en-US" sz="1200" dirty="0"/>
              <a:t>Based on access patterns, statistics,</a:t>
            </a:r>
            <a:br>
              <a:rPr lang="en-US" sz="1200" dirty="0"/>
            </a:br>
            <a:r>
              <a:rPr lang="en-US" sz="1200" dirty="0"/>
              <a:t>data schema, etc.</a:t>
            </a:r>
          </a:p>
          <a:p>
            <a:pPr marL="636587" lvl="1" indent="-285750" fontAlgn="auto">
              <a:spcBef>
                <a:spcPts val="0"/>
              </a:spcBef>
              <a:buClrTx/>
            </a:pPr>
            <a:endParaRPr lang="en-US" sz="1400" dirty="0"/>
          </a:p>
        </p:txBody>
      </p:sp>
      <p:sp>
        <p:nvSpPr>
          <p:cNvPr id="2" name="Title 1"/>
          <p:cNvSpPr>
            <a:spLocks noGrp="1"/>
          </p:cNvSpPr>
          <p:nvPr>
            <p:ph type="title"/>
          </p:nvPr>
        </p:nvSpPr>
        <p:spPr/>
        <p:txBody>
          <a:bodyPr/>
          <a:lstStyle/>
          <a:p>
            <a:pPr algn="l"/>
            <a:r>
              <a:rPr lang="en-US" dirty="0">
                <a:solidFill>
                  <a:schemeClr val="bg1"/>
                </a:solidFill>
              </a:rPr>
              <a:t>Logical Block Addressing </a:t>
            </a:r>
            <a:r>
              <a:rPr lang="en-US" sz="1400" dirty="0">
                <a:solidFill>
                  <a:schemeClr val="bg1"/>
                </a:solidFill>
              </a:rPr>
              <a:t>(https://</a:t>
            </a:r>
            <a:r>
              <a:rPr lang="en-US" sz="1400" dirty="0" err="1">
                <a:solidFill>
                  <a:schemeClr val="bg1"/>
                </a:solidFill>
              </a:rPr>
              <a:t>gerardnico.com</a:t>
            </a:r>
            <a:r>
              <a:rPr lang="en-US" sz="1400" dirty="0">
                <a:solidFill>
                  <a:schemeClr val="bg1"/>
                </a:solidFill>
              </a:rPr>
              <a:t>/wiki/</a:t>
            </a:r>
            <a:r>
              <a:rPr lang="en-US" sz="1400" dirty="0" err="1">
                <a:solidFill>
                  <a:schemeClr val="bg1"/>
                </a:solidFill>
              </a:rPr>
              <a:t>data_storage</a:t>
            </a:r>
            <a:r>
              <a:rPr lang="en-US" sz="1400" dirty="0">
                <a:solidFill>
                  <a:schemeClr val="bg1"/>
                </a:solidFill>
              </a:rPr>
              <a:t>/</a:t>
            </a:r>
            <a:r>
              <a:rPr lang="en-US" sz="1400" dirty="0" err="1">
                <a:solidFill>
                  <a:schemeClr val="bg1"/>
                </a:solidFill>
              </a:rPr>
              <a:t>lba</a:t>
            </a:r>
            <a:r>
              <a:rPr lang="en-US" sz="1400" dirty="0">
                <a:solidFill>
                  <a:schemeClr val="bg1"/>
                </a:solidFill>
              </a:rPr>
              <a:t>)</a:t>
            </a:r>
          </a:p>
        </p:txBody>
      </p:sp>
      <p:pic>
        <p:nvPicPr>
          <p:cNvPr id="4" name="Picture 3"/>
          <p:cNvPicPr>
            <a:picLocks noChangeAspect="1"/>
          </p:cNvPicPr>
          <p:nvPr/>
        </p:nvPicPr>
        <p:blipFill>
          <a:blip r:embed="rId3"/>
          <a:stretch>
            <a:fillRect/>
          </a:stretch>
        </p:blipFill>
        <p:spPr>
          <a:xfrm>
            <a:off x="104701" y="653771"/>
            <a:ext cx="5638449" cy="3966176"/>
          </a:xfrm>
          <a:prstGeom prst="rect">
            <a:avLst/>
          </a:prstGeom>
        </p:spPr>
      </p:pic>
    </p:spTree>
    <p:extLst>
      <p:ext uri="{BB962C8B-B14F-4D97-AF65-F5344CB8AC3E}">
        <p14:creationId xmlns:p14="http://schemas.microsoft.com/office/powerpoint/2010/main" val="1413251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304800" y="-7166"/>
            <a:ext cx="8239126" cy="387798"/>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prstClr val="white"/>
                </a:solidFill>
                <a:effectLst/>
                <a:uLnTx/>
                <a:uFillTx/>
                <a:latin typeface="Calibri"/>
                <a:ea typeface="ＭＳ Ｐゴシック" charset="-128"/>
                <a:cs typeface="+mj-cs"/>
              </a:rPr>
              <a:t>I/O Architecture</a:t>
            </a:r>
            <a:endParaRPr kumimoji="0" lang="en-US" sz="2400" b="0" i="0" u="none" strike="noStrike" kern="1200" cap="none" spc="0" normalizeH="0" baseline="0" noProof="0" dirty="0">
              <a:ln>
                <a:noFill/>
              </a:ln>
              <a:solidFill>
                <a:prstClr val="white"/>
              </a:solidFill>
              <a:effectLst/>
              <a:uLnTx/>
              <a:uFillTx/>
              <a:latin typeface="Calibri"/>
              <a:ea typeface="ＭＳ Ｐゴシック" charset="-128"/>
              <a:cs typeface="+mj-cs"/>
            </a:endParaRPr>
          </a:p>
        </p:txBody>
      </p:sp>
      <p:sp>
        <p:nvSpPr>
          <p:cNvPr id="3" name="Title 1"/>
          <p:cNvSpPr txBox="1">
            <a:spLocks/>
          </p:cNvSpPr>
          <p:nvPr/>
        </p:nvSpPr>
        <p:spPr>
          <a:xfrm>
            <a:off x="415351" y="784878"/>
            <a:ext cx="2743200" cy="2743200"/>
          </a:xfrm>
          <a:prstGeom prst="roundRect">
            <a:avLst>
              <a:gd name="adj" fmla="val 2752"/>
            </a:avLst>
          </a:prstGeom>
        </p:spPr>
        <p:txBody>
          <a:bodyPr>
            <a:noAutofit/>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3200" b="0" i="0" u="sng" strike="noStrike" kern="1200" cap="none" spc="0" normalizeH="0" baseline="0" noProof="0">
                <a:ln>
                  <a:noFill/>
                </a:ln>
                <a:solidFill>
                  <a:prstClr val="black"/>
                </a:solidFill>
                <a:effectLst/>
                <a:uLnTx/>
                <a:uFillTx/>
                <a:latin typeface="Calibri"/>
                <a:ea typeface="ＭＳ Ｐゴシック" charset="-128"/>
                <a:cs typeface="+mj-cs"/>
              </a:rPr>
              <a:t>R</a:t>
            </a:r>
            <a:r>
              <a:rPr kumimoji="0" lang="en-US" sz="3200" b="0" i="0" u="none" strike="noStrike" kern="1200" cap="none" spc="0" normalizeH="0" baseline="0" noProof="0">
                <a:ln>
                  <a:noFill/>
                </a:ln>
                <a:solidFill>
                  <a:prstClr val="black"/>
                </a:solidFill>
                <a:effectLst/>
                <a:uLnTx/>
                <a:uFillTx/>
                <a:latin typeface="Calibri"/>
                <a:ea typeface="ＭＳ Ｐゴシック" charset="-128"/>
                <a:cs typeface="+mj-cs"/>
              </a:rPr>
              <a:t>edundant</a:t>
            </a:r>
            <a:br>
              <a:rPr kumimoji="0" lang="en-US" sz="3200" b="0" i="0" u="none" strike="noStrike" kern="1200" cap="none" spc="0" normalizeH="0" baseline="0" noProof="0">
                <a:ln>
                  <a:noFill/>
                </a:ln>
                <a:solidFill>
                  <a:prstClr val="black"/>
                </a:solidFill>
                <a:effectLst/>
                <a:uLnTx/>
                <a:uFillTx/>
                <a:latin typeface="Calibri"/>
                <a:ea typeface="ＭＳ Ｐゴシック" charset="-128"/>
                <a:cs typeface="+mj-cs"/>
              </a:rPr>
            </a:br>
            <a:r>
              <a:rPr kumimoji="0" lang="en-US" sz="3200" b="0" i="0" u="sng" strike="noStrike" kern="1200" cap="none" spc="0" normalizeH="0" baseline="0" noProof="0">
                <a:ln>
                  <a:noFill/>
                </a:ln>
                <a:solidFill>
                  <a:prstClr val="black"/>
                </a:solidFill>
                <a:effectLst/>
                <a:uLnTx/>
                <a:uFillTx/>
                <a:latin typeface="Calibri"/>
                <a:ea typeface="ＭＳ Ｐゴシック" charset="-128"/>
                <a:cs typeface="+mj-cs"/>
              </a:rPr>
              <a:t>A</a:t>
            </a:r>
            <a:r>
              <a:rPr kumimoji="0" lang="en-US" sz="3200" b="0" i="0" u="none" strike="noStrike" kern="1200" cap="none" spc="0" normalizeH="0" baseline="0" noProof="0">
                <a:ln>
                  <a:noFill/>
                </a:ln>
                <a:solidFill>
                  <a:prstClr val="black"/>
                </a:solidFill>
                <a:effectLst/>
                <a:uLnTx/>
                <a:uFillTx/>
                <a:latin typeface="Calibri"/>
                <a:ea typeface="ＭＳ Ｐゴシック" charset="-128"/>
                <a:cs typeface="+mj-cs"/>
              </a:rPr>
              <a:t>rray</a:t>
            </a:r>
            <a:br>
              <a:rPr kumimoji="0" lang="en-US" sz="3200" b="0" i="0" u="none" strike="noStrike" kern="1200" cap="none" spc="0" normalizeH="0" baseline="0" noProof="0">
                <a:ln>
                  <a:noFill/>
                </a:ln>
                <a:solidFill>
                  <a:prstClr val="black"/>
                </a:solidFill>
                <a:effectLst/>
                <a:uLnTx/>
                <a:uFillTx/>
                <a:latin typeface="Calibri"/>
                <a:ea typeface="ＭＳ Ｐゴシック" charset="-128"/>
                <a:cs typeface="+mj-cs"/>
              </a:rPr>
            </a:br>
            <a:r>
              <a:rPr kumimoji="0" lang="en-US" sz="3200" b="0" i="0" u="none" strike="noStrike" kern="1200" cap="none" spc="0" normalizeH="0" baseline="0" noProof="0">
                <a:ln>
                  <a:noFill/>
                </a:ln>
                <a:solidFill>
                  <a:prstClr val="black"/>
                </a:solidFill>
                <a:effectLst/>
                <a:uLnTx/>
                <a:uFillTx/>
                <a:latin typeface="Calibri"/>
                <a:ea typeface="ＭＳ Ｐゴシック" charset="-128"/>
                <a:cs typeface="+mj-cs"/>
              </a:rPr>
              <a:t>of</a:t>
            </a:r>
            <a:br>
              <a:rPr kumimoji="0" lang="en-US" sz="3200" b="0" i="0" u="none" strike="noStrike" kern="1200" cap="none" spc="0" normalizeH="0" baseline="0" noProof="0">
                <a:ln>
                  <a:noFill/>
                </a:ln>
                <a:solidFill>
                  <a:prstClr val="black"/>
                </a:solidFill>
                <a:effectLst/>
                <a:uLnTx/>
                <a:uFillTx/>
                <a:latin typeface="Calibri"/>
                <a:ea typeface="ＭＳ Ｐゴシック" charset="-128"/>
                <a:cs typeface="+mj-cs"/>
              </a:rPr>
            </a:br>
            <a:r>
              <a:rPr kumimoji="0" lang="en-US" sz="3200" b="0" i="0" u="sng" strike="noStrike" kern="1200" cap="none" spc="0" normalizeH="0" baseline="0" noProof="0">
                <a:ln>
                  <a:noFill/>
                </a:ln>
                <a:solidFill>
                  <a:prstClr val="black"/>
                </a:solidFill>
                <a:effectLst/>
                <a:uLnTx/>
                <a:uFillTx/>
                <a:latin typeface="Calibri"/>
                <a:ea typeface="ＭＳ Ｐゴシック" charset="-128"/>
                <a:cs typeface="+mj-cs"/>
              </a:rPr>
              <a:t>I</a:t>
            </a:r>
            <a:r>
              <a:rPr kumimoji="0" lang="en-US" sz="3200" b="0" i="0" u="none" strike="noStrike" kern="1200" cap="none" spc="0" normalizeH="0" baseline="0" noProof="0">
                <a:ln>
                  <a:noFill/>
                </a:ln>
                <a:solidFill>
                  <a:prstClr val="black"/>
                </a:solidFill>
                <a:effectLst/>
                <a:uLnTx/>
                <a:uFillTx/>
                <a:latin typeface="Calibri"/>
                <a:ea typeface="ＭＳ Ｐゴシック" charset="-128"/>
                <a:cs typeface="+mj-cs"/>
              </a:rPr>
              <a:t>ndependent</a:t>
            </a:r>
            <a:br>
              <a:rPr kumimoji="0" lang="en-US" sz="3200" b="0" i="0" u="none" strike="noStrike" kern="1200" cap="none" spc="0" normalizeH="0" baseline="0" noProof="0">
                <a:ln>
                  <a:noFill/>
                </a:ln>
                <a:solidFill>
                  <a:prstClr val="black"/>
                </a:solidFill>
                <a:effectLst/>
                <a:uLnTx/>
                <a:uFillTx/>
                <a:latin typeface="Calibri"/>
                <a:ea typeface="ＭＳ Ｐゴシック" charset="-128"/>
                <a:cs typeface="+mj-cs"/>
              </a:rPr>
            </a:br>
            <a:r>
              <a:rPr kumimoji="0" lang="en-US" sz="3200" b="0" i="0" u="sng" strike="noStrike" kern="1200" cap="none" spc="0" normalizeH="0" baseline="0" noProof="0">
                <a:ln>
                  <a:noFill/>
                </a:ln>
                <a:solidFill>
                  <a:prstClr val="black"/>
                </a:solidFill>
                <a:effectLst/>
                <a:uLnTx/>
                <a:uFillTx/>
                <a:latin typeface="Calibri"/>
                <a:ea typeface="ＭＳ Ｐゴシック" charset="-128"/>
                <a:cs typeface="+mj-cs"/>
              </a:rPr>
              <a:t>D</a:t>
            </a:r>
            <a:r>
              <a:rPr kumimoji="0" lang="en-US" sz="3200" b="0" i="0" u="none" strike="noStrike" kern="1200" cap="none" spc="0" normalizeH="0" baseline="0" noProof="0">
                <a:ln>
                  <a:noFill/>
                </a:ln>
                <a:solidFill>
                  <a:prstClr val="black"/>
                </a:solidFill>
                <a:effectLst/>
                <a:uLnTx/>
                <a:uFillTx/>
                <a:latin typeface="Calibri"/>
                <a:ea typeface="ＭＳ Ｐゴシック" charset="-128"/>
                <a:cs typeface="+mj-cs"/>
              </a:rPr>
              <a:t>isks</a:t>
            </a:r>
            <a:br>
              <a:rPr kumimoji="0" lang="en-US" sz="3200" b="0" i="0" u="none" strike="noStrike" kern="1200" cap="none" spc="0" normalizeH="0" baseline="0" noProof="0">
                <a:ln>
                  <a:noFill/>
                </a:ln>
                <a:solidFill>
                  <a:prstClr val="black"/>
                </a:solidFill>
                <a:effectLst/>
                <a:uLnTx/>
                <a:uFillTx/>
                <a:latin typeface="Calibri"/>
                <a:ea typeface="ＭＳ Ｐゴシック" charset="-128"/>
                <a:cs typeface="+mj-cs"/>
              </a:rPr>
            </a:br>
            <a:br>
              <a:rPr kumimoji="0" lang="en-US" sz="3200" b="0" i="0" u="none" strike="noStrike" kern="1200" cap="none" spc="0" normalizeH="0" baseline="0" noProof="0">
                <a:ln>
                  <a:noFill/>
                </a:ln>
                <a:solidFill>
                  <a:prstClr val="black"/>
                </a:solidFill>
                <a:effectLst/>
                <a:uLnTx/>
                <a:uFillTx/>
                <a:latin typeface="Calibri"/>
                <a:ea typeface="ＭＳ Ｐゴシック" charset="-128"/>
                <a:cs typeface="+mj-cs"/>
              </a:rPr>
            </a:br>
            <a:r>
              <a:rPr kumimoji="0" lang="en-US" sz="3200" b="0" i="0" u="none" strike="noStrike" kern="1200" cap="none" spc="0" normalizeH="0" baseline="0" noProof="0">
                <a:ln>
                  <a:noFill/>
                </a:ln>
                <a:solidFill>
                  <a:prstClr val="black"/>
                </a:solidFill>
                <a:effectLst/>
                <a:uLnTx/>
                <a:uFillTx/>
                <a:latin typeface="Calibri"/>
                <a:ea typeface="ＭＳ Ｐゴシック" charset="-128"/>
                <a:cs typeface="+mj-cs"/>
              </a:rPr>
              <a:t>(RAID)</a:t>
            </a:r>
            <a:endParaRPr kumimoji="0" lang="en-US" sz="3200" b="0" i="0" u="none" strike="noStrike" kern="1200" cap="none" spc="0" normalizeH="0" baseline="0" noProof="0" dirty="0">
              <a:ln>
                <a:noFill/>
              </a:ln>
              <a:solidFill>
                <a:prstClr val="black"/>
              </a:solidFill>
              <a:effectLst/>
              <a:uLnTx/>
              <a:uFillTx/>
              <a:latin typeface="Calibri"/>
              <a:ea typeface="ＭＳ Ｐゴシック" charset="-128"/>
              <a:cs typeface="+mj-cs"/>
            </a:endParaRPr>
          </a:p>
        </p:txBody>
      </p:sp>
      <p:pic>
        <p:nvPicPr>
          <p:cNvPr id="4" name="Picture 3"/>
          <p:cNvPicPr>
            <a:picLocks noChangeAspect="1"/>
          </p:cNvPicPr>
          <p:nvPr/>
        </p:nvPicPr>
        <p:blipFill>
          <a:blip r:embed="rId2"/>
          <a:stretch>
            <a:fillRect/>
          </a:stretch>
        </p:blipFill>
        <p:spPr>
          <a:xfrm>
            <a:off x="6440606" y="644714"/>
            <a:ext cx="2609753" cy="1957315"/>
          </a:xfrm>
          <a:prstGeom prst="rect">
            <a:avLst/>
          </a:prstGeom>
        </p:spPr>
      </p:pic>
      <p:pic>
        <p:nvPicPr>
          <p:cNvPr id="5" name="Picture 4"/>
          <p:cNvPicPr>
            <a:picLocks noChangeAspect="1"/>
          </p:cNvPicPr>
          <p:nvPr/>
        </p:nvPicPr>
        <p:blipFill>
          <a:blip r:embed="rId3"/>
          <a:stretch>
            <a:fillRect/>
          </a:stretch>
        </p:blipFill>
        <p:spPr>
          <a:xfrm>
            <a:off x="3690556" y="514350"/>
            <a:ext cx="2218045" cy="2218045"/>
          </a:xfrm>
          <a:prstGeom prst="rect">
            <a:avLst/>
          </a:prstGeom>
        </p:spPr>
      </p:pic>
      <p:pic>
        <p:nvPicPr>
          <p:cNvPr id="6" name="Picture 5"/>
          <p:cNvPicPr>
            <a:picLocks noChangeAspect="1"/>
          </p:cNvPicPr>
          <p:nvPr/>
        </p:nvPicPr>
        <p:blipFill>
          <a:blip r:embed="rId4"/>
          <a:stretch>
            <a:fillRect/>
          </a:stretch>
        </p:blipFill>
        <p:spPr>
          <a:xfrm>
            <a:off x="4038600" y="2478796"/>
            <a:ext cx="3910272" cy="2098563"/>
          </a:xfrm>
          <a:prstGeom prst="rect">
            <a:avLst/>
          </a:prstGeom>
        </p:spPr>
      </p:pic>
    </p:spTree>
    <p:extLst>
      <p:ext uri="{BB962C8B-B14F-4D97-AF65-F5344CB8AC3E}">
        <p14:creationId xmlns:p14="http://schemas.microsoft.com/office/powerpoint/2010/main" val="258764359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70000" lnSpcReduction="20000"/>
          </a:bodyPr>
          <a:lstStyle/>
          <a:p>
            <a:pPr marL="0" indent="0">
              <a:lnSpc>
                <a:spcPct val="120000"/>
              </a:lnSpc>
              <a:spcBef>
                <a:spcPts val="0"/>
              </a:spcBef>
              <a:spcAft>
                <a:spcPts val="100"/>
              </a:spcAft>
              <a:buNone/>
            </a:pPr>
            <a:r>
              <a:rPr lang="en-US" b="1" dirty="0"/>
              <a:t>“RAID</a:t>
            </a:r>
            <a:r>
              <a:rPr lang="en-US" dirty="0"/>
              <a:t> (</a:t>
            </a:r>
            <a:r>
              <a:rPr lang="en-US" b="1" dirty="0"/>
              <a:t>redundant array of independent disks</a:t>
            </a:r>
            <a:r>
              <a:rPr lang="en-US" dirty="0"/>
              <a:t>) is a data </a:t>
            </a:r>
            <a:r>
              <a:rPr lang="en-US" dirty="0">
                <a:hlinkClick r:id="rId2" tooltip="Storage virtualization"/>
              </a:rPr>
              <a:t>storage virtualization</a:t>
            </a:r>
            <a:r>
              <a:rPr lang="en-US" dirty="0"/>
              <a:t> technology that combines multiple physical </a:t>
            </a:r>
            <a:r>
              <a:rPr lang="en-US" dirty="0">
                <a:hlinkClick r:id="rId3" tooltip="Disk drive"/>
              </a:rPr>
              <a:t>disk drive</a:t>
            </a:r>
            <a:r>
              <a:rPr lang="en-US" dirty="0"/>
              <a:t> components into a single logical unit for the purposes of </a:t>
            </a:r>
            <a:r>
              <a:rPr lang="en-US" dirty="0">
                <a:hlinkClick r:id="rId4" tooltip="Data redundancy"/>
              </a:rPr>
              <a:t>data redundancy</a:t>
            </a:r>
            <a:r>
              <a:rPr lang="en-US" dirty="0"/>
              <a:t>, performance improvement, or both. (</a:t>
            </a:r>
            <a:r>
              <a:rPr lang="mr-IN" dirty="0"/>
              <a:t>…</a:t>
            </a:r>
            <a:r>
              <a:rPr lang="en-US" dirty="0"/>
              <a:t>) </a:t>
            </a:r>
            <a:br>
              <a:rPr lang="en-US" dirty="0"/>
            </a:br>
            <a:endParaRPr lang="en-US" dirty="0"/>
          </a:p>
          <a:p>
            <a:pPr marL="0" indent="0">
              <a:lnSpc>
                <a:spcPct val="120000"/>
              </a:lnSpc>
              <a:spcBef>
                <a:spcPts val="0"/>
              </a:spcBef>
              <a:spcAft>
                <a:spcPts val="100"/>
              </a:spcAft>
              <a:buNone/>
            </a:pPr>
            <a:r>
              <a:rPr lang="en-US" dirty="0">
                <a:hlinkClick r:id="rId5" tooltip="RAID 0"/>
              </a:rPr>
              <a:t>RAID 0</a:t>
            </a:r>
            <a:r>
              <a:rPr lang="en-US" dirty="0"/>
              <a:t> consists of </a:t>
            </a:r>
            <a:r>
              <a:rPr lang="en-US" dirty="0">
                <a:hlinkClick r:id="rId6" tooltip="Data striping"/>
              </a:rPr>
              <a:t>striping</a:t>
            </a:r>
            <a:r>
              <a:rPr lang="en-US" dirty="0"/>
              <a:t>, without </a:t>
            </a:r>
            <a:r>
              <a:rPr lang="en-US" dirty="0">
                <a:hlinkClick r:id="rId7" tooltip="Disk mirroring"/>
              </a:rPr>
              <a:t>mirroring</a:t>
            </a:r>
            <a:r>
              <a:rPr lang="en-US" dirty="0"/>
              <a:t> or </a:t>
            </a:r>
            <a:r>
              <a:rPr lang="en-US" dirty="0">
                <a:hlinkClick r:id="rId8" tooltip="Parity bit"/>
              </a:rPr>
              <a:t>parity</a:t>
            </a:r>
            <a:r>
              <a:rPr lang="en-US" dirty="0"/>
              <a:t>. (</a:t>
            </a:r>
            <a:r>
              <a:rPr lang="mr-IN" dirty="0"/>
              <a:t>…</a:t>
            </a:r>
            <a:r>
              <a:rPr lang="en-US" dirty="0"/>
              <a:t>)</a:t>
            </a:r>
          </a:p>
          <a:p>
            <a:pPr marL="0" indent="0">
              <a:lnSpc>
                <a:spcPct val="120000"/>
              </a:lnSpc>
              <a:spcBef>
                <a:spcPts val="0"/>
              </a:spcBef>
              <a:spcAft>
                <a:spcPts val="100"/>
              </a:spcAft>
              <a:buNone/>
            </a:pPr>
            <a:r>
              <a:rPr lang="en-US" dirty="0">
                <a:hlinkClick r:id="rId9" tooltip="RAID 1"/>
              </a:rPr>
              <a:t>RAID 1</a:t>
            </a:r>
            <a:r>
              <a:rPr lang="en-US" dirty="0"/>
              <a:t> consists of data mirroring, without parity or striping. (</a:t>
            </a:r>
            <a:r>
              <a:rPr lang="mr-IN" dirty="0"/>
              <a:t>…</a:t>
            </a:r>
            <a:r>
              <a:rPr lang="en-US" dirty="0"/>
              <a:t>)</a:t>
            </a:r>
          </a:p>
          <a:p>
            <a:pPr marL="0" indent="0">
              <a:lnSpc>
                <a:spcPct val="120000"/>
              </a:lnSpc>
              <a:spcBef>
                <a:spcPts val="0"/>
              </a:spcBef>
              <a:spcAft>
                <a:spcPts val="100"/>
              </a:spcAft>
              <a:buNone/>
            </a:pPr>
            <a:r>
              <a:rPr lang="en-US" dirty="0">
                <a:hlinkClick r:id="rId10" tooltip="RAID 2"/>
              </a:rPr>
              <a:t>RAID 2</a:t>
            </a:r>
            <a:r>
              <a:rPr lang="en-US" dirty="0"/>
              <a:t> consists of bit-level striping with dedicated </a:t>
            </a:r>
            <a:r>
              <a:rPr lang="en-US" dirty="0">
                <a:hlinkClick r:id="rId11" tooltip="Hamming code"/>
              </a:rPr>
              <a:t>Hamming-code</a:t>
            </a:r>
            <a:r>
              <a:rPr lang="en-US" dirty="0"/>
              <a:t> parity. (</a:t>
            </a:r>
            <a:r>
              <a:rPr lang="mr-IN" dirty="0"/>
              <a:t>…</a:t>
            </a:r>
            <a:r>
              <a:rPr lang="en-US" dirty="0"/>
              <a:t>)</a:t>
            </a:r>
          </a:p>
          <a:p>
            <a:pPr marL="0" indent="0">
              <a:lnSpc>
                <a:spcPct val="120000"/>
              </a:lnSpc>
              <a:spcBef>
                <a:spcPts val="0"/>
              </a:spcBef>
              <a:spcAft>
                <a:spcPts val="100"/>
              </a:spcAft>
              <a:buNone/>
            </a:pPr>
            <a:r>
              <a:rPr lang="en-US" dirty="0">
                <a:hlinkClick r:id="rId12" tooltip="RAID 3"/>
              </a:rPr>
              <a:t>RAID 3</a:t>
            </a:r>
            <a:r>
              <a:rPr lang="en-US" dirty="0"/>
              <a:t> consists of byte-level striping with dedicated parity. (</a:t>
            </a:r>
            <a:r>
              <a:rPr lang="mr-IN" dirty="0"/>
              <a:t>…</a:t>
            </a:r>
            <a:r>
              <a:rPr lang="en-US" dirty="0"/>
              <a:t>)</a:t>
            </a:r>
          </a:p>
          <a:p>
            <a:pPr marL="0" indent="0">
              <a:lnSpc>
                <a:spcPct val="120000"/>
              </a:lnSpc>
              <a:spcBef>
                <a:spcPts val="0"/>
              </a:spcBef>
              <a:spcAft>
                <a:spcPts val="100"/>
              </a:spcAft>
              <a:buNone/>
            </a:pPr>
            <a:r>
              <a:rPr lang="en-US" dirty="0">
                <a:hlinkClick r:id="rId13" tooltip="RAID 4"/>
              </a:rPr>
              <a:t>RAID 4</a:t>
            </a:r>
            <a:r>
              <a:rPr lang="en-US" dirty="0"/>
              <a:t> consists of block-level striping with dedicated parity. (</a:t>
            </a:r>
            <a:r>
              <a:rPr lang="mr-IN" dirty="0"/>
              <a:t>…</a:t>
            </a:r>
            <a:r>
              <a:rPr lang="en-US" dirty="0"/>
              <a:t>)</a:t>
            </a:r>
          </a:p>
          <a:p>
            <a:pPr marL="0" indent="0">
              <a:lnSpc>
                <a:spcPct val="120000"/>
              </a:lnSpc>
              <a:spcBef>
                <a:spcPts val="0"/>
              </a:spcBef>
              <a:spcAft>
                <a:spcPts val="100"/>
              </a:spcAft>
              <a:buNone/>
            </a:pPr>
            <a:r>
              <a:rPr lang="en-US" dirty="0">
                <a:hlinkClick r:id="rId14" tooltip="RAID 5"/>
              </a:rPr>
              <a:t>RAID 5</a:t>
            </a:r>
            <a:r>
              <a:rPr lang="en-US" dirty="0"/>
              <a:t> consists of block-level striping with distributed parity. (</a:t>
            </a:r>
            <a:r>
              <a:rPr lang="mr-IN" dirty="0"/>
              <a:t>…</a:t>
            </a:r>
            <a:r>
              <a:rPr lang="en-US" dirty="0"/>
              <a:t>)</a:t>
            </a:r>
          </a:p>
          <a:p>
            <a:pPr marL="0" indent="0">
              <a:lnSpc>
                <a:spcPct val="120000"/>
              </a:lnSpc>
              <a:spcBef>
                <a:spcPts val="0"/>
              </a:spcBef>
              <a:spcAft>
                <a:spcPts val="100"/>
              </a:spcAft>
              <a:buNone/>
            </a:pPr>
            <a:r>
              <a:rPr lang="en-US" dirty="0">
                <a:hlinkClick r:id="rId15" tooltip="RAID 6"/>
              </a:rPr>
              <a:t>RAID 6</a:t>
            </a:r>
            <a:r>
              <a:rPr lang="en-US" dirty="0"/>
              <a:t> consists of block-level striping with double distributed parity. (</a:t>
            </a:r>
            <a:r>
              <a:rPr lang="mr-IN" dirty="0"/>
              <a:t>…</a:t>
            </a:r>
            <a:r>
              <a:rPr lang="en-US" dirty="0"/>
              <a:t>)</a:t>
            </a:r>
          </a:p>
          <a:p>
            <a:pPr marL="0" indent="0">
              <a:lnSpc>
                <a:spcPct val="120000"/>
              </a:lnSpc>
              <a:spcBef>
                <a:spcPts val="0"/>
              </a:spcBef>
              <a:spcAft>
                <a:spcPts val="100"/>
              </a:spcAft>
              <a:buNone/>
            </a:pPr>
            <a:endParaRPr lang="en-US" dirty="0"/>
          </a:p>
          <a:p>
            <a:pPr marL="0" indent="0">
              <a:lnSpc>
                <a:spcPct val="120000"/>
              </a:lnSpc>
              <a:spcBef>
                <a:spcPts val="0"/>
              </a:spcBef>
              <a:spcAft>
                <a:spcPts val="100"/>
              </a:spcAft>
              <a:buNone/>
            </a:pPr>
            <a:r>
              <a:rPr lang="en-US" dirty="0"/>
              <a:t>Nested RAID</a:t>
            </a:r>
          </a:p>
          <a:p>
            <a:pPr lvl="1">
              <a:lnSpc>
                <a:spcPct val="120000"/>
              </a:lnSpc>
              <a:spcBef>
                <a:spcPts val="0"/>
              </a:spcBef>
              <a:spcAft>
                <a:spcPts val="100"/>
              </a:spcAft>
            </a:pPr>
            <a:r>
              <a:rPr lang="en-US" dirty="0"/>
              <a:t>RAID 0+1: creates two stripes and mirrors them. (</a:t>
            </a:r>
            <a:r>
              <a:rPr lang="mr-IN" dirty="0"/>
              <a:t>…</a:t>
            </a:r>
            <a:r>
              <a:rPr lang="en-US" dirty="0"/>
              <a:t>)</a:t>
            </a:r>
          </a:p>
          <a:p>
            <a:pPr lvl="1">
              <a:lnSpc>
                <a:spcPct val="120000"/>
              </a:lnSpc>
              <a:spcBef>
                <a:spcPts val="0"/>
              </a:spcBef>
              <a:spcAft>
                <a:spcPts val="100"/>
              </a:spcAft>
            </a:pPr>
            <a:r>
              <a:rPr lang="en-US" dirty="0"/>
              <a:t>RAID 1+0: creates a striped set from a series of mirrored drives. (</a:t>
            </a:r>
            <a:r>
              <a:rPr lang="mr-IN" dirty="0"/>
              <a:t>…</a:t>
            </a:r>
            <a:r>
              <a:rPr lang="en-US" dirty="0"/>
              <a:t>)</a:t>
            </a:r>
          </a:p>
          <a:p>
            <a:pPr lvl="1">
              <a:lnSpc>
                <a:spcPct val="120000"/>
              </a:lnSpc>
              <a:spcBef>
                <a:spcPts val="0"/>
              </a:spcBef>
              <a:spcAft>
                <a:spcPts val="100"/>
              </a:spcAft>
            </a:pPr>
            <a:r>
              <a:rPr lang="en-US" b="1" dirty="0">
                <a:hlinkClick r:id="rId16" tooltip="JBOD"/>
              </a:rPr>
              <a:t>JBOD</a:t>
            </a:r>
            <a:r>
              <a:rPr lang="en-US" b="1" dirty="0"/>
              <a:t> RAID N+N:</a:t>
            </a:r>
            <a:r>
              <a:rPr lang="en-US" dirty="0"/>
              <a:t> With JBOD (</a:t>
            </a:r>
            <a:r>
              <a:rPr lang="en-US" i="1" dirty="0"/>
              <a:t>just a bunch of disks</a:t>
            </a:r>
            <a:r>
              <a:rPr lang="en-US" dirty="0"/>
              <a:t>), (</a:t>
            </a:r>
            <a:r>
              <a:rPr lang="mr-IN" dirty="0"/>
              <a:t>…</a:t>
            </a:r>
            <a:r>
              <a:rPr lang="en-US" dirty="0"/>
              <a:t>)”</a:t>
            </a:r>
          </a:p>
          <a:p>
            <a:pPr lvl="1">
              <a:lnSpc>
                <a:spcPct val="120000"/>
              </a:lnSpc>
              <a:spcBef>
                <a:spcPts val="0"/>
              </a:spcBef>
              <a:spcAft>
                <a:spcPts val="100"/>
              </a:spcAft>
            </a:pPr>
            <a:endParaRPr lang="en-US" dirty="0"/>
          </a:p>
          <a:p>
            <a:pPr marL="0" indent="0">
              <a:lnSpc>
                <a:spcPct val="120000"/>
              </a:lnSpc>
              <a:spcBef>
                <a:spcPts val="0"/>
              </a:spcBef>
              <a:spcAft>
                <a:spcPts val="100"/>
              </a:spcAft>
              <a:buNone/>
            </a:pPr>
            <a:endParaRPr lang="en-US" dirty="0"/>
          </a:p>
          <a:p>
            <a:pPr marL="0" indent="0">
              <a:lnSpc>
                <a:spcPct val="120000"/>
              </a:lnSpc>
              <a:spcBef>
                <a:spcPts val="0"/>
              </a:spcBef>
              <a:spcAft>
                <a:spcPts val="100"/>
              </a:spcAft>
              <a:buNone/>
            </a:pPr>
            <a:endParaRPr lang="en-US" dirty="0"/>
          </a:p>
          <a:p>
            <a:pPr marL="0" indent="0">
              <a:lnSpc>
                <a:spcPct val="120000"/>
              </a:lnSpc>
              <a:spcBef>
                <a:spcPts val="0"/>
              </a:spcBef>
              <a:spcAft>
                <a:spcPts val="100"/>
              </a:spcAft>
              <a:buNone/>
            </a:pPr>
            <a:endParaRPr lang="en-US" dirty="0"/>
          </a:p>
          <a:p>
            <a:pPr marL="0" indent="0">
              <a:lnSpc>
                <a:spcPct val="120000"/>
              </a:lnSpc>
              <a:spcBef>
                <a:spcPts val="0"/>
              </a:spcBef>
              <a:spcAft>
                <a:spcPts val="100"/>
              </a:spcAft>
              <a:buNone/>
            </a:pPr>
            <a:endParaRPr lang="en-US" dirty="0"/>
          </a:p>
          <a:p>
            <a:pPr marL="0" indent="0">
              <a:lnSpc>
                <a:spcPct val="120000"/>
              </a:lnSpc>
              <a:spcBef>
                <a:spcPts val="0"/>
              </a:spcBef>
              <a:spcAft>
                <a:spcPts val="100"/>
              </a:spcAft>
              <a:buNone/>
            </a:pPr>
            <a:endParaRPr lang="en-US" dirty="0"/>
          </a:p>
          <a:p>
            <a:pPr marL="0" indent="0">
              <a:lnSpc>
                <a:spcPct val="120000"/>
              </a:lnSpc>
              <a:spcBef>
                <a:spcPts val="0"/>
              </a:spcBef>
              <a:spcAft>
                <a:spcPts val="100"/>
              </a:spcAft>
              <a:buNone/>
            </a:pPr>
            <a:endParaRPr lang="en-US" dirty="0"/>
          </a:p>
        </p:txBody>
      </p:sp>
      <p:sp>
        <p:nvSpPr>
          <p:cNvPr id="2" name="Title 1"/>
          <p:cNvSpPr>
            <a:spLocks noGrp="1"/>
          </p:cNvSpPr>
          <p:nvPr>
            <p:ph type="title"/>
          </p:nvPr>
        </p:nvSpPr>
        <p:spPr/>
        <p:txBody>
          <a:bodyPr/>
          <a:lstStyle/>
          <a:p>
            <a:pPr algn="l"/>
            <a:r>
              <a:rPr lang="en-US" dirty="0">
                <a:solidFill>
                  <a:schemeClr val="bg1"/>
                </a:solidFill>
              </a:rPr>
              <a:t>RAID </a:t>
            </a:r>
            <a:r>
              <a:rPr lang="en-US" sz="1600" dirty="0">
                <a:solidFill>
                  <a:schemeClr val="bg1"/>
                </a:solidFill>
              </a:rPr>
              <a:t>(https://</a:t>
            </a:r>
            <a:r>
              <a:rPr lang="en-US" sz="1600" dirty="0" err="1">
                <a:solidFill>
                  <a:schemeClr val="bg1"/>
                </a:solidFill>
              </a:rPr>
              <a:t>en.wikipedia.org</a:t>
            </a:r>
            <a:r>
              <a:rPr lang="en-US" sz="1600" dirty="0">
                <a:solidFill>
                  <a:schemeClr val="bg1"/>
                </a:solidFill>
              </a:rPr>
              <a:t>/wiki/RAID)</a:t>
            </a:r>
            <a:endParaRPr lang="en-US" dirty="0">
              <a:solidFill>
                <a:schemeClr val="bg1"/>
              </a:solidFill>
            </a:endParaRPr>
          </a:p>
        </p:txBody>
      </p:sp>
    </p:spTree>
    <p:extLst>
      <p:ext uri="{BB962C8B-B14F-4D97-AF65-F5344CB8AC3E}">
        <p14:creationId xmlns:p14="http://schemas.microsoft.com/office/powerpoint/2010/main" val="230107650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solidFill>
                  <a:schemeClr val="bg1"/>
                </a:solidFill>
              </a:rPr>
              <a:t>RAID-0 and RAID-1</a:t>
            </a:r>
          </a:p>
        </p:txBody>
      </p:sp>
      <p:pic>
        <p:nvPicPr>
          <p:cNvPr id="5" name="Picture 4"/>
          <p:cNvPicPr>
            <a:picLocks noChangeAspect="1"/>
          </p:cNvPicPr>
          <p:nvPr/>
        </p:nvPicPr>
        <p:blipFill>
          <a:blip r:embed="rId2"/>
          <a:stretch>
            <a:fillRect/>
          </a:stretch>
        </p:blipFill>
        <p:spPr>
          <a:xfrm>
            <a:off x="354089" y="2056264"/>
            <a:ext cx="3420300" cy="2566630"/>
          </a:xfrm>
          <a:prstGeom prst="rect">
            <a:avLst/>
          </a:prstGeom>
        </p:spPr>
      </p:pic>
      <p:pic>
        <p:nvPicPr>
          <p:cNvPr id="7" name="Picture 6"/>
          <p:cNvPicPr>
            <a:picLocks noChangeAspect="1"/>
          </p:cNvPicPr>
          <p:nvPr/>
        </p:nvPicPr>
        <p:blipFill>
          <a:blip r:embed="rId3"/>
          <a:stretch>
            <a:fillRect/>
          </a:stretch>
        </p:blipFill>
        <p:spPr>
          <a:xfrm>
            <a:off x="5799546" y="2139611"/>
            <a:ext cx="2287623" cy="2399936"/>
          </a:xfrm>
          <a:prstGeom prst="rect">
            <a:avLst/>
          </a:prstGeom>
        </p:spPr>
      </p:pic>
      <p:sp>
        <p:nvSpPr>
          <p:cNvPr id="8" name="Magnetic Disk 7"/>
          <p:cNvSpPr/>
          <p:nvPr/>
        </p:nvSpPr>
        <p:spPr>
          <a:xfrm>
            <a:off x="1064482" y="1352550"/>
            <a:ext cx="1999515" cy="623288"/>
          </a:xfrm>
          <a:prstGeom prst="flowChartMagneticDisk">
            <a:avLst/>
          </a:prstGeom>
          <a:solidFill>
            <a:schemeClr val="accent1"/>
          </a:solidFill>
          <a:ln w="28575">
            <a:solidFill>
              <a:srgbClr val="444444"/>
            </a:solidFill>
          </a:ln>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r>
              <a:rPr kumimoji="0" lang="en-US" sz="1400" b="0" i="0" u="none" strike="noStrike" kern="1200" cap="none" spc="0" normalizeH="0" baseline="0" noProof="0" dirty="0">
                <a:ln>
                  <a:noFill/>
                </a:ln>
                <a:solidFill>
                  <a:srgbClr val="1F497D"/>
                </a:solidFill>
                <a:effectLst/>
                <a:uLnTx/>
                <a:uFillTx/>
                <a:latin typeface="Calibri"/>
                <a:ea typeface="ＭＳ Ｐゴシック" charset="-128"/>
                <a:cs typeface="+mn-cs"/>
              </a:rPr>
              <a:t>Single “Fast” Disk</a:t>
            </a:r>
          </a:p>
        </p:txBody>
      </p:sp>
      <p:sp>
        <p:nvSpPr>
          <p:cNvPr id="9" name="Magnetic Disk 8"/>
          <p:cNvSpPr/>
          <p:nvPr/>
        </p:nvSpPr>
        <p:spPr>
          <a:xfrm>
            <a:off x="5943600" y="1352550"/>
            <a:ext cx="1999515" cy="623288"/>
          </a:xfrm>
          <a:prstGeom prst="flowChartMagneticDisk">
            <a:avLst/>
          </a:prstGeom>
          <a:solidFill>
            <a:schemeClr val="accent1"/>
          </a:solidFill>
          <a:ln w="28575">
            <a:solidFill>
              <a:srgbClr val="444444"/>
            </a:solidFill>
          </a:ln>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r>
              <a:rPr kumimoji="0" lang="en-US" sz="1400" b="0" i="0" u="none" strike="noStrike" kern="1200" cap="none" spc="0" normalizeH="0" baseline="0" noProof="0" dirty="0">
                <a:ln>
                  <a:noFill/>
                </a:ln>
                <a:solidFill>
                  <a:srgbClr val="1F497D"/>
                </a:solidFill>
                <a:effectLst/>
                <a:uLnTx/>
                <a:uFillTx/>
                <a:latin typeface="Calibri"/>
                <a:ea typeface="ＭＳ Ｐゴシック" charset="-128"/>
                <a:cs typeface="+mn-cs"/>
              </a:rPr>
              <a:t>Single “Reliable” Disk</a:t>
            </a:r>
          </a:p>
        </p:txBody>
      </p:sp>
      <p:sp>
        <p:nvSpPr>
          <p:cNvPr id="10" name="TextBox 9"/>
          <p:cNvSpPr txBox="1"/>
          <p:nvPr/>
        </p:nvSpPr>
        <p:spPr>
          <a:xfrm>
            <a:off x="1607039" y="601923"/>
            <a:ext cx="914400" cy="914400"/>
          </a:xfrm>
          <a:prstGeom prst="rect">
            <a:avLst/>
          </a:prstGeom>
          <a:noFill/>
        </p:spPr>
        <p:txBody>
          <a:bodyPr wrap="none" rtlCol="0">
            <a:noAutofit/>
          </a:bodyPr>
          <a:lstStyle/>
          <a:p>
            <a:pPr marL="0" marR="0" lvl="0" indent="0" algn="ctr" defTabSz="457200" rtl="0" eaLnBrk="1" fontAlgn="base" latinLnBrk="0" hangingPunct="1">
              <a:lnSpc>
                <a:spcPct val="90000"/>
              </a:lnSpc>
              <a:spcBef>
                <a:spcPts val="600"/>
              </a:spcBef>
              <a:spcAft>
                <a:spcPts val="0"/>
              </a:spcAft>
              <a:buClr>
                <a:prstClr val="white"/>
              </a:buClr>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ＭＳ Ｐゴシック" charset="-128"/>
                <a:cs typeface="+mn-cs"/>
              </a:rPr>
              <a:t>Two physical disks make</a:t>
            </a:r>
            <a:br>
              <a:rPr kumimoji="0" lang="en-US" sz="1400" b="0" i="0" u="none" strike="noStrike" kern="1200" cap="none" spc="0" normalizeH="0" baseline="0" noProof="0" dirty="0">
                <a:ln>
                  <a:noFill/>
                </a:ln>
                <a:solidFill>
                  <a:prstClr val="black"/>
                </a:solidFill>
                <a:effectLst/>
                <a:uLnTx/>
                <a:uFillTx/>
                <a:latin typeface="Calibri"/>
                <a:ea typeface="ＭＳ Ｐゴシック" charset="-128"/>
                <a:cs typeface="+mn-cs"/>
              </a:rPr>
            </a:br>
            <a:r>
              <a:rPr kumimoji="0" lang="en-US" sz="1400" b="0" i="0" u="none" strike="noStrike" kern="1200" cap="none" spc="0" normalizeH="0" baseline="0" noProof="0" dirty="0">
                <a:ln>
                  <a:noFill/>
                </a:ln>
                <a:solidFill>
                  <a:prstClr val="black"/>
                </a:solidFill>
                <a:effectLst/>
                <a:uLnTx/>
                <a:uFillTx/>
                <a:latin typeface="Calibri"/>
                <a:ea typeface="ＭＳ Ｐゴシック" charset="-128"/>
                <a:cs typeface="+mn-cs"/>
              </a:rPr>
              <a:t>one single, logical </a:t>
            </a:r>
            <a:r>
              <a:rPr kumimoji="0" lang="en-US" sz="1400" b="1" i="0" u="none" strike="noStrike" kern="1200" cap="none" spc="0" normalizeH="0" baseline="0" noProof="0" dirty="0">
                <a:ln>
                  <a:noFill/>
                </a:ln>
                <a:solidFill>
                  <a:prstClr val="black"/>
                </a:solidFill>
                <a:effectLst/>
                <a:uLnTx/>
                <a:uFillTx/>
                <a:latin typeface="Calibri"/>
                <a:ea typeface="ＭＳ Ｐゴシック" charset="-128"/>
                <a:cs typeface="+mn-cs"/>
              </a:rPr>
              <a:t>fast</a:t>
            </a:r>
            <a:r>
              <a:rPr kumimoji="0" lang="en-US" sz="1400" b="0" i="0" u="none" strike="noStrike" kern="1200" cap="none" spc="0" normalizeH="0" baseline="0" noProof="0" dirty="0">
                <a:ln>
                  <a:noFill/>
                </a:ln>
                <a:solidFill>
                  <a:prstClr val="black"/>
                </a:solidFill>
                <a:effectLst/>
                <a:uLnTx/>
                <a:uFillTx/>
                <a:latin typeface="Calibri"/>
                <a:ea typeface="ＭＳ Ｐゴシック" charset="-128"/>
                <a:cs typeface="+mn-cs"/>
              </a:rPr>
              <a:t> disk</a:t>
            </a:r>
          </a:p>
        </p:txBody>
      </p:sp>
      <p:sp>
        <p:nvSpPr>
          <p:cNvPr id="11" name="TextBox 10"/>
          <p:cNvSpPr txBox="1"/>
          <p:nvPr/>
        </p:nvSpPr>
        <p:spPr>
          <a:xfrm>
            <a:off x="6486157" y="601923"/>
            <a:ext cx="914400" cy="914400"/>
          </a:xfrm>
          <a:prstGeom prst="rect">
            <a:avLst/>
          </a:prstGeom>
          <a:noFill/>
        </p:spPr>
        <p:txBody>
          <a:bodyPr wrap="none" rtlCol="0">
            <a:noAutofit/>
          </a:bodyPr>
          <a:lstStyle/>
          <a:p>
            <a:pPr marL="0" marR="0" lvl="0" indent="0" algn="ctr" defTabSz="457200" rtl="0" eaLnBrk="1" fontAlgn="base" latinLnBrk="0" hangingPunct="1">
              <a:lnSpc>
                <a:spcPct val="90000"/>
              </a:lnSpc>
              <a:spcBef>
                <a:spcPts val="600"/>
              </a:spcBef>
              <a:spcAft>
                <a:spcPts val="0"/>
              </a:spcAft>
              <a:buClr>
                <a:prstClr val="white"/>
              </a:buClr>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ＭＳ Ｐゴシック" charset="-128"/>
                <a:cs typeface="+mn-cs"/>
              </a:rPr>
              <a:t>Two physical disks make</a:t>
            </a:r>
            <a:br>
              <a:rPr kumimoji="0" lang="en-US" sz="1400" b="0" i="0" u="none" strike="noStrike" kern="1200" cap="none" spc="0" normalizeH="0" baseline="0" noProof="0" dirty="0">
                <a:ln>
                  <a:noFill/>
                </a:ln>
                <a:solidFill>
                  <a:prstClr val="black"/>
                </a:solidFill>
                <a:effectLst/>
                <a:uLnTx/>
                <a:uFillTx/>
                <a:latin typeface="Calibri"/>
                <a:ea typeface="ＭＳ Ｐゴシック" charset="-128"/>
                <a:cs typeface="+mn-cs"/>
              </a:rPr>
            </a:br>
            <a:r>
              <a:rPr kumimoji="0" lang="en-US" sz="1400" b="0" i="0" u="none" strike="noStrike" kern="1200" cap="none" spc="0" normalizeH="0" baseline="0" noProof="0" dirty="0">
                <a:ln>
                  <a:noFill/>
                </a:ln>
                <a:solidFill>
                  <a:prstClr val="black"/>
                </a:solidFill>
                <a:effectLst/>
                <a:uLnTx/>
                <a:uFillTx/>
                <a:latin typeface="Calibri"/>
                <a:ea typeface="ＭＳ Ｐゴシック" charset="-128"/>
                <a:cs typeface="+mn-cs"/>
              </a:rPr>
              <a:t>one single, logical </a:t>
            </a:r>
            <a:r>
              <a:rPr kumimoji="0" lang="en-US" sz="1400" b="1" i="0" u="none" strike="noStrike" kern="1200" cap="none" spc="0" normalizeH="0" baseline="0" noProof="0" dirty="0">
                <a:ln>
                  <a:noFill/>
                </a:ln>
                <a:solidFill>
                  <a:prstClr val="black"/>
                </a:solidFill>
                <a:effectLst/>
                <a:uLnTx/>
                <a:uFillTx/>
                <a:latin typeface="Calibri"/>
                <a:ea typeface="ＭＳ Ｐゴシック" charset="-128"/>
                <a:cs typeface="+mn-cs"/>
              </a:rPr>
              <a:t>reliable</a:t>
            </a:r>
            <a:r>
              <a:rPr kumimoji="0" lang="en-US" sz="1400" b="0" i="0" u="none" strike="noStrike" kern="1200" cap="none" spc="0" normalizeH="0" baseline="0" noProof="0" dirty="0">
                <a:ln>
                  <a:noFill/>
                </a:ln>
                <a:solidFill>
                  <a:prstClr val="black"/>
                </a:solidFill>
                <a:effectLst/>
                <a:uLnTx/>
                <a:uFillTx/>
                <a:latin typeface="Calibri"/>
                <a:ea typeface="ＭＳ Ｐゴシック" charset="-128"/>
                <a:cs typeface="+mn-cs"/>
              </a:rPr>
              <a:t> disk</a:t>
            </a:r>
          </a:p>
        </p:txBody>
      </p:sp>
    </p:spTree>
    <p:extLst>
      <p:ext uri="{BB962C8B-B14F-4D97-AF65-F5344CB8AC3E}">
        <p14:creationId xmlns:p14="http://schemas.microsoft.com/office/powerpoint/2010/main" val="111106595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A03B160-463D-6F8D-941F-56C8308DA57F}"/>
              </a:ext>
            </a:extLst>
          </p:cNvPr>
          <p:cNvSpPr>
            <a:spLocks noGrp="1"/>
          </p:cNvSpPr>
          <p:nvPr>
            <p:ph idx="1"/>
          </p:nvPr>
        </p:nvSpPr>
        <p:spPr/>
        <p:txBody>
          <a:bodyPr/>
          <a:lstStyle/>
          <a:p>
            <a:endParaRPr lang="en-US"/>
          </a:p>
        </p:txBody>
      </p:sp>
      <p:sp>
        <p:nvSpPr>
          <p:cNvPr id="2" name="Title 1"/>
          <p:cNvSpPr>
            <a:spLocks noGrp="1"/>
          </p:cNvSpPr>
          <p:nvPr>
            <p:ph type="title"/>
          </p:nvPr>
        </p:nvSpPr>
        <p:spPr/>
        <p:txBody>
          <a:bodyPr/>
          <a:lstStyle/>
          <a:p>
            <a:pPr algn="l"/>
            <a:r>
              <a:rPr lang="en-US" dirty="0">
                <a:solidFill>
                  <a:schemeClr val="bg1"/>
                </a:solidFill>
              </a:rPr>
              <a:t>Mixed RAID Modes</a:t>
            </a:r>
          </a:p>
        </p:txBody>
      </p:sp>
      <p:pic>
        <p:nvPicPr>
          <p:cNvPr id="7" name="Picture 6"/>
          <p:cNvPicPr>
            <a:picLocks noChangeAspect="1"/>
          </p:cNvPicPr>
          <p:nvPr/>
        </p:nvPicPr>
        <p:blipFill>
          <a:blip r:embed="rId2"/>
          <a:stretch>
            <a:fillRect/>
          </a:stretch>
        </p:blipFill>
        <p:spPr>
          <a:xfrm>
            <a:off x="1155424" y="633666"/>
            <a:ext cx="3920987" cy="3920987"/>
          </a:xfrm>
          <a:prstGeom prst="rect">
            <a:avLst/>
          </a:prstGeom>
        </p:spPr>
      </p:pic>
      <p:sp>
        <p:nvSpPr>
          <p:cNvPr id="8" name="TextBox 7"/>
          <p:cNvSpPr txBox="1"/>
          <p:nvPr/>
        </p:nvSpPr>
        <p:spPr>
          <a:xfrm>
            <a:off x="5903844" y="1361661"/>
            <a:ext cx="914400" cy="914400"/>
          </a:xfrm>
          <a:prstGeom prst="rect">
            <a:avLst/>
          </a:prstGeom>
          <a:noFill/>
        </p:spPr>
        <p:txBody>
          <a:bodyPr wrap="none" rtlCol="0">
            <a:noAutofit/>
          </a:bodyPr>
          <a:lstStyle/>
          <a:p>
            <a:pPr marL="0" marR="0" lvl="0" indent="0" algn="l" defTabSz="457200" rtl="0" eaLnBrk="1" fontAlgn="base" latinLnBrk="0" hangingPunct="1">
              <a:lnSpc>
                <a:spcPct val="90000"/>
              </a:lnSpc>
              <a:spcBef>
                <a:spcPts val="600"/>
              </a:spcBef>
              <a:spcAft>
                <a:spcPts val="0"/>
              </a:spcAft>
              <a:buClr>
                <a:prstClr val="white"/>
              </a:buClr>
              <a:buSzTx/>
              <a:buFontTx/>
              <a:buNone/>
              <a:tabLst/>
              <a:defRPr/>
            </a:pPr>
            <a:r>
              <a:rPr kumimoji="0" lang="en-US" sz="3600" b="0" i="0" u="none" strike="noStrike" kern="1200" cap="none" spc="0" normalizeH="0" baseline="0" noProof="0" dirty="0">
                <a:ln>
                  <a:noFill/>
                </a:ln>
                <a:solidFill>
                  <a:prstClr val="black"/>
                </a:solidFill>
                <a:effectLst/>
                <a:uLnTx/>
                <a:uFillTx/>
                <a:latin typeface="Calibri"/>
                <a:ea typeface="ＭＳ Ｐゴシック" charset="-128"/>
                <a:cs typeface="+mn-cs"/>
              </a:rPr>
              <a:t>Stripe</a:t>
            </a:r>
          </a:p>
          <a:p>
            <a:pPr marL="0" marR="0" lvl="0" indent="0" algn="l" defTabSz="457200" rtl="0" eaLnBrk="1" fontAlgn="base" latinLnBrk="0" hangingPunct="1">
              <a:lnSpc>
                <a:spcPct val="90000"/>
              </a:lnSpc>
              <a:spcBef>
                <a:spcPts val="600"/>
              </a:spcBef>
              <a:spcAft>
                <a:spcPts val="0"/>
              </a:spcAft>
              <a:buClr>
                <a:prstClr val="white"/>
              </a:buClr>
              <a:buSzTx/>
              <a:buFontTx/>
              <a:buNone/>
              <a:tabLst/>
              <a:defRPr/>
            </a:pPr>
            <a:r>
              <a:rPr kumimoji="0" lang="en-US" sz="3600" b="0" i="0" u="none" strike="noStrike" kern="1200" cap="none" spc="0" normalizeH="0" baseline="0" noProof="0" dirty="0">
                <a:ln>
                  <a:noFill/>
                </a:ln>
                <a:solidFill>
                  <a:prstClr val="black"/>
                </a:solidFill>
                <a:effectLst/>
                <a:uLnTx/>
                <a:uFillTx/>
                <a:latin typeface="Calibri"/>
                <a:ea typeface="ＭＳ Ｐゴシック" charset="-128"/>
                <a:cs typeface="+mn-cs"/>
              </a:rPr>
              <a:t>And</a:t>
            </a:r>
          </a:p>
          <a:p>
            <a:pPr marL="0" marR="0" lvl="0" indent="0" algn="l" defTabSz="457200" rtl="0" eaLnBrk="1" fontAlgn="base" latinLnBrk="0" hangingPunct="1">
              <a:lnSpc>
                <a:spcPct val="90000"/>
              </a:lnSpc>
              <a:spcBef>
                <a:spcPts val="600"/>
              </a:spcBef>
              <a:spcAft>
                <a:spcPts val="0"/>
              </a:spcAft>
              <a:buClr>
                <a:prstClr val="white"/>
              </a:buClr>
              <a:buSzTx/>
              <a:buFontTx/>
              <a:buNone/>
              <a:tabLst/>
              <a:defRPr/>
            </a:pPr>
            <a:r>
              <a:rPr kumimoji="0" lang="en-US" sz="3600" b="0" i="0" u="none" strike="noStrike" kern="1200" cap="none" spc="0" normalizeH="0" baseline="0" noProof="0" dirty="0">
                <a:ln>
                  <a:noFill/>
                </a:ln>
                <a:solidFill>
                  <a:prstClr val="black"/>
                </a:solidFill>
                <a:effectLst/>
                <a:uLnTx/>
                <a:uFillTx/>
                <a:latin typeface="Calibri"/>
                <a:ea typeface="ＭＳ Ｐゴシック" charset="-128"/>
                <a:cs typeface="+mn-cs"/>
              </a:rPr>
              <a:t>Mirror</a:t>
            </a:r>
          </a:p>
        </p:txBody>
      </p:sp>
    </p:spTree>
    <p:extLst>
      <p:ext uri="{BB962C8B-B14F-4D97-AF65-F5344CB8AC3E}">
        <p14:creationId xmlns:p14="http://schemas.microsoft.com/office/powerpoint/2010/main" val="22137783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6162"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Mapping Cardinality Constraints</a:t>
            </a:r>
          </a:p>
        </p:txBody>
      </p:sp>
      <p:sp>
        <p:nvSpPr>
          <p:cNvPr id="27651" name="Rectangle 3"/>
          <p:cNvSpPr>
            <a:spLocks noGrp="1" noChangeArrowheads="1"/>
          </p:cNvSpPr>
          <p:nvPr>
            <p:ph type="body" idx="1"/>
          </p:nvPr>
        </p:nvSpPr>
        <p:spPr>
          <a:xfrm>
            <a:off x="1719262" y="820341"/>
            <a:ext cx="5709128" cy="3086100"/>
          </a:xfrm>
        </p:spPr>
        <p:txBody>
          <a:bodyPr/>
          <a:lstStyle/>
          <a:p>
            <a:r>
              <a:rPr lang="en-US" altLang="en-US" dirty="0"/>
              <a:t>Express the number of entities to which another entity can be associated via a relationship set.</a:t>
            </a:r>
          </a:p>
          <a:p>
            <a:r>
              <a:rPr lang="en-US" altLang="en-US" dirty="0"/>
              <a:t>Most useful in describing binary relationship sets.</a:t>
            </a:r>
          </a:p>
          <a:p>
            <a:r>
              <a:rPr lang="en-US" altLang="en-US" dirty="0"/>
              <a:t>For a binary relationship set the mapping cardinality must be one of the following types:</a:t>
            </a:r>
          </a:p>
          <a:p>
            <a:pPr lvl="1"/>
            <a:r>
              <a:rPr lang="en-US" altLang="en-US" dirty="0">
                <a:ea typeface="ＭＳ Ｐゴシック" panose="020B0600070205080204" pitchFamily="34" charset="-128"/>
              </a:rPr>
              <a:t>One to one</a:t>
            </a:r>
          </a:p>
          <a:p>
            <a:pPr lvl="1"/>
            <a:r>
              <a:rPr lang="en-US" altLang="en-US" dirty="0">
                <a:ea typeface="ＭＳ Ｐゴシック" panose="020B0600070205080204" pitchFamily="34" charset="-128"/>
              </a:rPr>
              <a:t>One to many</a:t>
            </a:r>
          </a:p>
          <a:p>
            <a:pPr lvl="1"/>
            <a:r>
              <a:rPr lang="en-US" altLang="en-US" dirty="0">
                <a:ea typeface="ＭＳ Ｐゴシック" panose="020B0600070205080204" pitchFamily="34" charset="-128"/>
              </a:rPr>
              <a:t>Many to one</a:t>
            </a:r>
          </a:p>
          <a:p>
            <a:pPr lvl="1"/>
            <a:r>
              <a:rPr lang="en-US" altLang="en-US" dirty="0">
                <a:ea typeface="ＭＳ Ｐゴシック" panose="020B0600070205080204" pitchFamily="34" charset="-128"/>
              </a:rPr>
              <a:t>Many to many </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12"/>
          <p:cNvSpPr>
            <a:spLocks noGrp="1"/>
          </p:cNvSpPr>
          <p:nvPr>
            <p:ph idx="1"/>
          </p:nvPr>
        </p:nvSpPr>
        <p:spPr/>
        <p:txBody>
          <a:bodyPr>
            <a:normAutofit fontScale="55000" lnSpcReduction="20000"/>
          </a:bodyPr>
          <a:lstStyle/>
          <a:p>
            <a:pPr>
              <a:lnSpc>
                <a:spcPct val="120000"/>
              </a:lnSpc>
              <a:spcBef>
                <a:spcPts val="0"/>
              </a:spcBef>
              <a:spcAft>
                <a:spcPts val="200"/>
              </a:spcAft>
            </a:pPr>
            <a:r>
              <a:rPr lang="en-US" dirty="0"/>
              <a:t>Improved performance through parallelism</a:t>
            </a:r>
          </a:p>
          <a:p>
            <a:pPr lvl="1">
              <a:lnSpc>
                <a:spcPct val="120000"/>
              </a:lnSpc>
              <a:spcBef>
                <a:spcPts val="0"/>
              </a:spcBef>
              <a:spcAft>
                <a:spcPts val="200"/>
              </a:spcAft>
            </a:pPr>
            <a:r>
              <a:rPr lang="en-US" dirty="0"/>
              <a:t>Rotation/seek</a:t>
            </a:r>
          </a:p>
          <a:p>
            <a:pPr lvl="1">
              <a:lnSpc>
                <a:spcPct val="120000"/>
              </a:lnSpc>
              <a:spcBef>
                <a:spcPts val="0"/>
              </a:spcBef>
              <a:spcAft>
                <a:spcPts val="200"/>
              </a:spcAft>
            </a:pPr>
            <a:r>
              <a:rPr lang="en-US" dirty="0"/>
              <a:t>Transfer</a:t>
            </a:r>
          </a:p>
          <a:p>
            <a:pPr>
              <a:lnSpc>
                <a:spcPct val="120000"/>
              </a:lnSpc>
              <a:spcBef>
                <a:spcPts val="0"/>
              </a:spcBef>
              <a:spcAft>
                <a:spcPts val="200"/>
              </a:spcAft>
            </a:pPr>
            <a:r>
              <a:rPr lang="en-US" dirty="0"/>
              <a:t>Availability uses </a:t>
            </a:r>
            <a:r>
              <a:rPr lang="en-US" i="1" dirty="0"/>
              <a:t>parity blocks</a:t>
            </a:r>
          </a:p>
          <a:p>
            <a:pPr lvl="1">
              <a:lnSpc>
                <a:spcPct val="120000"/>
              </a:lnSpc>
              <a:spcBef>
                <a:spcPts val="0"/>
              </a:spcBef>
              <a:spcAft>
                <a:spcPts val="200"/>
              </a:spcAft>
            </a:pPr>
            <a:r>
              <a:rPr lang="en-US" dirty="0"/>
              <a:t>Suppose I have 4 different data blocks on the logical</a:t>
            </a:r>
            <a:br>
              <a:rPr lang="en-US" dirty="0"/>
            </a:br>
            <a:r>
              <a:rPr lang="en-US" dirty="0"/>
              <a:t>drive A: A1, A2, A3, A4.</a:t>
            </a:r>
          </a:p>
          <a:p>
            <a:pPr lvl="1">
              <a:lnSpc>
                <a:spcPct val="120000"/>
              </a:lnSpc>
              <a:spcBef>
                <a:spcPts val="0"/>
              </a:spcBef>
              <a:spcAft>
                <a:spcPts val="200"/>
              </a:spcAft>
            </a:pPr>
            <a:r>
              <a:rPr lang="en-US" dirty="0"/>
              <a:t>Parity function: </a:t>
            </a:r>
            <a:r>
              <a:rPr lang="en-US" b="1" dirty="0" err="1"/>
              <a:t>Ap</a:t>
            </a:r>
            <a:r>
              <a:rPr lang="en-US" dirty="0"/>
              <a:t> = P(A1,A2,A3,A4)</a:t>
            </a:r>
          </a:p>
          <a:p>
            <a:pPr lvl="1">
              <a:lnSpc>
                <a:spcPct val="120000"/>
              </a:lnSpc>
              <a:spcBef>
                <a:spcPts val="0"/>
              </a:spcBef>
              <a:spcAft>
                <a:spcPts val="200"/>
              </a:spcAft>
            </a:pPr>
            <a:r>
              <a:rPr lang="en-US" dirty="0"/>
              <a:t>Recovery function: A2=R(</a:t>
            </a:r>
            <a:r>
              <a:rPr lang="en-US" b="1" dirty="0"/>
              <a:t>Ap</a:t>
            </a:r>
            <a:r>
              <a:rPr lang="en-US" dirty="0"/>
              <a:t>,A1,A3,A4)</a:t>
            </a:r>
          </a:p>
          <a:p>
            <a:pPr>
              <a:lnSpc>
                <a:spcPct val="120000"/>
              </a:lnSpc>
              <a:spcBef>
                <a:spcPts val="0"/>
              </a:spcBef>
              <a:spcAft>
                <a:spcPts val="200"/>
              </a:spcAft>
            </a:pPr>
            <a:r>
              <a:rPr lang="en-US" dirty="0"/>
              <a:t>During normal operations:</a:t>
            </a:r>
          </a:p>
          <a:p>
            <a:pPr lvl="1">
              <a:lnSpc>
                <a:spcPct val="120000"/>
              </a:lnSpc>
              <a:spcBef>
                <a:spcPts val="0"/>
              </a:spcBef>
              <a:spcAft>
                <a:spcPts val="200"/>
              </a:spcAft>
            </a:pPr>
            <a:r>
              <a:rPr lang="en-US" dirty="0"/>
              <a:t>Read processing simply retrieves block.</a:t>
            </a:r>
          </a:p>
          <a:p>
            <a:pPr lvl="1">
              <a:lnSpc>
                <a:spcPct val="120000"/>
              </a:lnSpc>
              <a:spcBef>
                <a:spcPts val="0"/>
              </a:spcBef>
              <a:spcAft>
                <a:spcPts val="200"/>
              </a:spcAft>
            </a:pPr>
            <a:r>
              <a:rPr lang="en-US" dirty="0"/>
              <a:t>Write processing of A2 updates A2 and </a:t>
            </a:r>
            <a:r>
              <a:rPr lang="en-US" dirty="0" err="1"/>
              <a:t>Ap</a:t>
            </a:r>
            <a:endParaRPr lang="en-US" dirty="0"/>
          </a:p>
          <a:p>
            <a:pPr>
              <a:lnSpc>
                <a:spcPct val="120000"/>
              </a:lnSpc>
              <a:spcBef>
                <a:spcPts val="0"/>
              </a:spcBef>
              <a:spcAft>
                <a:spcPts val="200"/>
              </a:spcAft>
            </a:pPr>
            <a:r>
              <a:rPr lang="en-US" dirty="0"/>
              <a:t>If an individual disk fails, the RAID</a:t>
            </a:r>
          </a:p>
          <a:p>
            <a:pPr lvl="1">
              <a:lnSpc>
                <a:spcPct val="120000"/>
              </a:lnSpc>
              <a:spcBef>
                <a:spcPts val="0"/>
              </a:spcBef>
              <a:spcAft>
                <a:spcPts val="200"/>
              </a:spcAft>
            </a:pPr>
            <a:r>
              <a:rPr lang="en-US" dirty="0"/>
              <a:t>Read</a:t>
            </a:r>
          </a:p>
          <a:p>
            <a:pPr lvl="2">
              <a:lnSpc>
                <a:spcPct val="120000"/>
              </a:lnSpc>
              <a:spcBef>
                <a:spcPts val="0"/>
              </a:spcBef>
              <a:spcAft>
                <a:spcPts val="200"/>
              </a:spcAft>
            </a:pPr>
            <a:r>
              <a:rPr lang="en-US" dirty="0"/>
              <a:t>Continues to function for reads on non-missing blocks.</a:t>
            </a:r>
          </a:p>
          <a:p>
            <a:pPr lvl="2">
              <a:lnSpc>
                <a:spcPct val="120000"/>
              </a:lnSpc>
              <a:spcBef>
                <a:spcPts val="0"/>
              </a:spcBef>
              <a:spcAft>
                <a:spcPts val="200"/>
              </a:spcAft>
            </a:pPr>
            <a:r>
              <a:rPr lang="en-US" dirty="0"/>
              <a:t>Implements read on missing block by recalculating value.</a:t>
            </a:r>
          </a:p>
          <a:p>
            <a:pPr lvl="1">
              <a:lnSpc>
                <a:spcPct val="120000"/>
              </a:lnSpc>
              <a:spcBef>
                <a:spcPts val="0"/>
              </a:spcBef>
              <a:spcAft>
                <a:spcPts val="200"/>
              </a:spcAft>
            </a:pPr>
            <a:r>
              <a:rPr lang="en-US" dirty="0"/>
              <a:t>Write</a:t>
            </a:r>
          </a:p>
          <a:p>
            <a:pPr lvl="2">
              <a:lnSpc>
                <a:spcPct val="120000"/>
              </a:lnSpc>
              <a:spcBef>
                <a:spcPts val="0"/>
              </a:spcBef>
              <a:spcAft>
                <a:spcPts val="200"/>
              </a:spcAft>
            </a:pPr>
            <a:r>
              <a:rPr lang="en-US" dirty="0"/>
              <a:t>Updates block and parity block for non-missing blocks.</a:t>
            </a:r>
          </a:p>
          <a:p>
            <a:pPr lvl="2">
              <a:lnSpc>
                <a:spcPct val="120000"/>
              </a:lnSpc>
              <a:spcBef>
                <a:spcPts val="0"/>
              </a:spcBef>
              <a:spcAft>
                <a:spcPts val="200"/>
              </a:spcAft>
            </a:pPr>
            <a:r>
              <a:rPr lang="en-US" dirty="0"/>
              <a:t>Computes missing block, and calculates parity based on old and new value.</a:t>
            </a:r>
          </a:p>
          <a:p>
            <a:pPr lvl="1">
              <a:lnSpc>
                <a:spcPct val="120000"/>
              </a:lnSpc>
              <a:spcBef>
                <a:spcPts val="0"/>
              </a:spcBef>
              <a:spcAft>
                <a:spcPts val="200"/>
              </a:spcAft>
            </a:pPr>
            <a:r>
              <a:rPr lang="en-US" dirty="0"/>
              <a:t>Over time</a:t>
            </a:r>
          </a:p>
          <a:p>
            <a:pPr lvl="2">
              <a:lnSpc>
                <a:spcPct val="120000"/>
              </a:lnSpc>
              <a:spcBef>
                <a:spcPts val="0"/>
              </a:spcBef>
              <a:spcAft>
                <a:spcPts val="200"/>
              </a:spcAft>
            </a:pPr>
            <a:r>
              <a:rPr lang="en-US" dirty="0"/>
              <a:t>“Hot Swap” the failed disk.</a:t>
            </a:r>
          </a:p>
          <a:p>
            <a:pPr lvl="2">
              <a:lnSpc>
                <a:spcPct val="120000"/>
              </a:lnSpc>
              <a:spcBef>
                <a:spcPts val="0"/>
              </a:spcBef>
              <a:spcAft>
                <a:spcPts val="200"/>
              </a:spcAft>
            </a:pPr>
            <a:r>
              <a:rPr lang="en-US" dirty="0"/>
              <a:t>Rebuild the missing data from values and parity.</a:t>
            </a:r>
          </a:p>
        </p:txBody>
      </p:sp>
      <p:sp>
        <p:nvSpPr>
          <p:cNvPr id="2" name="Title 1"/>
          <p:cNvSpPr>
            <a:spLocks noGrp="1"/>
          </p:cNvSpPr>
          <p:nvPr>
            <p:ph type="title"/>
          </p:nvPr>
        </p:nvSpPr>
        <p:spPr/>
        <p:txBody>
          <a:bodyPr/>
          <a:lstStyle/>
          <a:p>
            <a:pPr algn="l"/>
            <a:r>
              <a:rPr lang="en-US" dirty="0">
                <a:solidFill>
                  <a:schemeClr val="bg1"/>
                </a:solidFill>
              </a:rPr>
              <a:t>RAID-5</a:t>
            </a:r>
          </a:p>
        </p:txBody>
      </p:sp>
      <p:pic>
        <p:nvPicPr>
          <p:cNvPr id="3" name="Picture 2"/>
          <p:cNvPicPr>
            <a:picLocks noChangeAspect="1"/>
          </p:cNvPicPr>
          <p:nvPr/>
        </p:nvPicPr>
        <p:blipFill>
          <a:blip r:embed="rId2"/>
          <a:stretch>
            <a:fillRect/>
          </a:stretch>
        </p:blipFill>
        <p:spPr>
          <a:xfrm>
            <a:off x="5206745" y="2792678"/>
            <a:ext cx="3578936" cy="1870282"/>
          </a:xfrm>
          <a:prstGeom prst="rect">
            <a:avLst/>
          </a:prstGeom>
        </p:spPr>
      </p:pic>
      <p:grpSp>
        <p:nvGrpSpPr>
          <p:cNvPr id="11" name="Group 10"/>
          <p:cNvGrpSpPr/>
          <p:nvPr/>
        </p:nvGrpSpPr>
        <p:grpSpPr>
          <a:xfrm>
            <a:off x="5206745" y="1464647"/>
            <a:ext cx="3578936" cy="1112088"/>
            <a:chOff x="5247565" y="1613950"/>
            <a:chExt cx="3578936" cy="1112088"/>
          </a:xfrm>
        </p:grpSpPr>
        <p:sp>
          <p:nvSpPr>
            <p:cNvPr id="4" name="Magnetic Disk 3"/>
            <p:cNvSpPr/>
            <p:nvPr/>
          </p:nvSpPr>
          <p:spPr>
            <a:xfrm>
              <a:off x="5247565" y="1613950"/>
              <a:ext cx="580029" cy="1112088"/>
            </a:xfrm>
            <a:prstGeom prst="flowChartMagneticDisk">
              <a:avLst/>
            </a:prstGeom>
            <a:solidFill>
              <a:schemeClr val="accent1"/>
            </a:solidFill>
            <a:ln w="28575">
              <a:solidFill>
                <a:srgbClr val="444444"/>
              </a:solidFill>
            </a:ln>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r>
                <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rPr>
                <a:t>A</a:t>
              </a:r>
            </a:p>
          </p:txBody>
        </p:sp>
        <p:sp>
          <p:nvSpPr>
            <p:cNvPr id="5" name="Magnetic Disk 4"/>
            <p:cNvSpPr/>
            <p:nvPr/>
          </p:nvSpPr>
          <p:spPr>
            <a:xfrm>
              <a:off x="5997292" y="1613950"/>
              <a:ext cx="580029" cy="1112088"/>
            </a:xfrm>
            <a:prstGeom prst="flowChartMagneticDisk">
              <a:avLst/>
            </a:prstGeom>
            <a:solidFill>
              <a:schemeClr val="accent1"/>
            </a:solidFill>
            <a:ln w="28575">
              <a:solidFill>
                <a:srgbClr val="444444"/>
              </a:solidFill>
            </a:ln>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r>
                <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rPr>
                <a:t>B</a:t>
              </a:r>
            </a:p>
          </p:txBody>
        </p:sp>
        <p:sp>
          <p:nvSpPr>
            <p:cNvPr id="6" name="Magnetic Disk 5"/>
            <p:cNvSpPr/>
            <p:nvPr/>
          </p:nvSpPr>
          <p:spPr>
            <a:xfrm>
              <a:off x="6747019" y="1613950"/>
              <a:ext cx="580029" cy="1112088"/>
            </a:xfrm>
            <a:prstGeom prst="flowChartMagneticDisk">
              <a:avLst/>
            </a:prstGeom>
            <a:solidFill>
              <a:schemeClr val="accent1"/>
            </a:solidFill>
            <a:ln w="28575">
              <a:solidFill>
                <a:srgbClr val="444444"/>
              </a:solidFill>
            </a:ln>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r>
                <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rPr>
                <a:t>C</a:t>
              </a:r>
            </a:p>
          </p:txBody>
        </p:sp>
        <p:sp>
          <p:nvSpPr>
            <p:cNvPr id="7" name="Magnetic Disk 6"/>
            <p:cNvSpPr/>
            <p:nvPr/>
          </p:nvSpPr>
          <p:spPr>
            <a:xfrm>
              <a:off x="7496746" y="1613950"/>
              <a:ext cx="580029" cy="1112088"/>
            </a:xfrm>
            <a:prstGeom prst="flowChartMagneticDisk">
              <a:avLst/>
            </a:prstGeom>
            <a:solidFill>
              <a:schemeClr val="accent1"/>
            </a:solidFill>
            <a:ln w="28575">
              <a:solidFill>
                <a:srgbClr val="444444"/>
              </a:solidFill>
            </a:ln>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r>
                <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rPr>
                <a:t>D</a:t>
              </a:r>
            </a:p>
          </p:txBody>
        </p:sp>
        <p:sp>
          <p:nvSpPr>
            <p:cNvPr id="8" name="Magnetic Disk 7"/>
            <p:cNvSpPr/>
            <p:nvPr/>
          </p:nvSpPr>
          <p:spPr>
            <a:xfrm>
              <a:off x="8246472" y="1613950"/>
              <a:ext cx="580029" cy="1112088"/>
            </a:xfrm>
            <a:prstGeom prst="flowChartMagneticDisk">
              <a:avLst/>
            </a:prstGeom>
            <a:solidFill>
              <a:schemeClr val="accent1"/>
            </a:solidFill>
            <a:ln w="28575">
              <a:solidFill>
                <a:srgbClr val="444444"/>
              </a:solidFill>
            </a:ln>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r>
                <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rPr>
                <a:t>E</a:t>
              </a:r>
            </a:p>
          </p:txBody>
        </p:sp>
      </p:grpSp>
      <p:sp>
        <p:nvSpPr>
          <p:cNvPr id="9" name="Magnetic Disk 8"/>
          <p:cNvSpPr/>
          <p:nvPr/>
        </p:nvSpPr>
        <p:spPr>
          <a:xfrm>
            <a:off x="5128782" y="34916"/>
            <a:ext cx="3567591" cy="1112088"/>
          </a:xfrm>
          <a:prstGeom prst="flowChartMagneticDisk">
            <a:avLst/>
          </a:prstGeom>
          <a:solidFill>
            <a:schemeClr val="accent1"/>
          </a:solidFill>
          <a:ln w="28575">
            <a:solidFill>
              <a:srgbClr val="444444"/>
            </a:solidFill>
          </a:ln>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r>
              <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rPr>
              <a:t>One Big Logical Disk</a:t>
            </a:r>
          </a:p>
        </p:txBody>
      </p:sp>
      <p:sp>
        <p:nvSpPr>
          <p:cNvPr id="10" name="TextBox 9"/>
          <p:cNvSpPr txBox="1"/>
          <p:nvPr/>
        </p:nvSpPr>
        <p:spPr>
          <a:xfrm>
            <a:off x="4944191" y="1141863"/>
            <a:ext cx="1053101" cy="914400"/>
          </a:xfrm>
          <a:prstGeom prst="rect">
            <a:avLst/>
          </a:prstGeom>
          <a:noFill/>
        </p:spPr>
        <p:txBody>
          <a:bodyPr wrap="none" rtlCol="0">
            <a:noAutofit/>
          </a:bodyPr>
          <a:lstStyle/>
          <a:p>
            <a:pPr marL="0" marR="0" lvl="0" indent="0" algn="l" defTabSz="457200" rtl="0" eaLnBrk="1" fontAlgn="base" latinLnBrk="0" hangingPunct="1">
              <a:lnSpc>
                <a:spcPct val="90000"/>
              </a:lnSpc>
              <a:spcBef>
                <a:spcPts val="600"/>
              </a:spcBef>
              <a:spcAft>
                <a:spcPts val="0"/>
              </a:spcAft>
              <a:buClr>
                <a:prstClr val="white"/>
              </a:buClr>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ＭＳ Ｐゴシック" charset="-128"/>
                <a:cs typeface="+mn-cs"/>
              </a:rPr>
              <a:t>Is actually 5 smaller “logical” disks.</a:t>
            </a:r>
          </a:p>
        </p:txBody>
      </p:sp>
      <p:sp>
        <p:nvSpPr>
          <p:cNvPr id="12" name="TextBox 11"/>
          <p:cNvSpPr txBox="1"/>
          <p:nvPr/>
        </p:nvSpPr>
        <p:spPr>
          <a:xfrm>
            <a:off x="4944191" y="2631589"/>
            <a:ext cx="914400" cy="914400"/>
          </a:xfrm>
          <a:prstGeom prst="rect">
            <a:avLst/>
          </a:prstGeom>
          <a:noFill/>
        </p:spPr>
        <p:txBody>
          <a:bodyPr wrap="none" rtlCol="0">
            <a:noAutofit/>
          </a:bodyPr>
          <a:lstStyle/>
          <a:p>
            <a:pPr marL="0" marR="0" lvl="0" indent="0" algn="l" defTabSz="457200" rtl="0" eaLnBrk="1" fontAlgn="base" latinLnBrk="0" hangingPunct="1">
              <a:lnSpc>
                <a:spcPct val="90000"/>
              </a:lnSpc>
              <a:spcBef>
                <a:spcPts val="600"/>
              </a:spcBef>
              <a:spcAft>
                <a:spcPts val="0"/>
              </a:spcAft>
              <a:buClr>
                <a:prstClr val="white"/>
              </a:buClr>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ＭＳ Ｐゴシック" charset="-128"/>
                <a:cs typeface="+mn-cs"/>
              </a:rPr>
              <a:t>Logical disk data spread over 5 physical disks.</a:t>
            </a:r>
          </a:p>
        </p:txBody>
      </p:sp>
    </p:spTree>
    <p:extLst>
      <p:ext uri="{BB962C8B-B14F-4D97-AF65-F5344CB8AC3E}">
        <p14:creationId xmlns:p14="http://schemas.microsoft.com/office/powerpoint/2010/main" val="391950687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92500"/>
          </a:bodyPr>
          <a:lstStyle/>
          <a:p>
            <a:r>
              <a:rPr lang="en-US" dirty="0"/>
              <a:t>Even-Odd Parity</a:t>
            </a:r>
          </a:p>
          <a:p>
            <a:pPr lvl="1"/>
            <a:r>
              <a:rPr lang="en-US" dirty="0"/>
              <a:t>b[</a:t>
            </a:r>
            <a:r>
              <a:rPr lang="en-US" dirty="0" err="1"/>
              <a:t>i</a:t>
            </a:r>
            <a:r>
              <a:rPr lang="en-US" dirty="0"/>
              <a:t>] is an array of bits (0 or 1)</a:t>
            </a:r>
          </a:p>
          <a:p>
            <a:pPr lvl="1"/>
            <a:r>
              <a:rPr lang="en-US" dirty="0"/>
              <a:t>P(b[</a:t>
            </a:r>
            <a:r>
              <a:rPr lang="en-US" dirty="0" err="1"/>
              <a:t>i</a:t>
            </a:r>
            <a:r>
              <a:rPr lang="en-US" dirty="0"/>
              <a:t>]) =</a:t>
            </a:r>
          </a:p>
          <a:p>
            <a:pPr lvl="2"/>
            <a:r>
              <a:rPr lang="en-US" dirty="0"/>
              <a:t>0 is an even number of bits = 1. {P([0,1,1,0,1,1])= 0</a:t>
            </a:r>
          </a:p>
          <a:p>
            <a:pPr lvl="2"/>
            <a:r>
              <a:rPr lang="en-US" dirty="0"/>
              <a:t>1 if an odd number of bits = 1. {P(0,0,1,0,1,1]= 1</a:t>
            </a:r>
          </a:p>
          <a:p>
            <a:pPr lvl="1"/>
            <a:r>
              <a:rPr lang="en-US" dirty="0"/>
              <a:t>Given an array with one missing bit and the parity bit, I can re-compute the missing bit.</a:t>
            </a:r>
          </a:p>
          <a:p>
            <a:pPr lvl="2"/>
            <a:r>
              <a:rPr lang="en-US" dirty="0"/>
              <a:t>Case 1: [0,?,1,0,1,1] has P=0. There must be an EVEN number of ones and ?=1.</a:t>
            </a:r>
          </a:p>
          <a:p>
            <a:pPr lvl="2"/>
            <a:r>
              <a:rPr lang="en-US" dirty="0"/>
              <a:t>Case 2: [0,?,1,0,1,1] has P=1. There must be an ODD number of ones and ?=0.</a:t>
            </a:r>
          </a:p>
          <a:p>
            <a:r>
              <a:rPr lang="en-US" dirty="0"/>
              <a:t>Block Parity applies this to a set of blocks bitwise</a:t>
            </a:r>
          </a:p>
          <a:p>
            <a:pPr lvl="1"/>
            <a:r>
              <a:rPr lang="en-US" dirty="0"/>
              <a:t>A1=[0,1,0,0,1,1]</a:t>
            </a:r>
          </a:p>
          <a:p>
            <a:pPr lvl="1"/>
            <a:r>
              <a:rPr lang="en-US" dirty="0"/>
              <a:t>A2=[1,1,1,0,0,0]</a:t>
            </a:r>
          </a:p>
          <a:p>
            <a:pPr lvl="1"/>
            <a:r>
              <a:rPr lang="en-US" dirty="0"/>
              <a:t>A3=[0,0,0,1,0,1]</a:t>
            </a:r>
          </a:p>
          <a:p>
            <a:pPr lvl="1"/>
            <a:r>
              <a:rPr lang="en-US" dirty="0"/>
              <a:t>Pa=[1,0,1,1,1,0]</a:t>
            </a:r>
          </a:p>
          <a:p>
            <a:pPr lvl="2"/>
            <a:endParaRPr lang="en-US" dirty="0"/>
          </a:p>
          <a:p>
            <a:pPr lvl="1"/>
            <a:endParaRPr lang="en-US" dirty="0"/>
          </a:p>
        </p:txBody>
      </p:sp>
      <p:sp>
        <p:nvSpPr>
          <p:cNvPr id="2" name="Title 1"/>
          <p:cNvSpPr>
            <a:spLocks noGrp="1"/>
          </p:cNvSpPr>
          <p:nvPr>
            <p:ph type="title"/>
          </p:nvPr>
        </p:nvSpPr>
        <p:spPr/>
        <p:txBody>
          <a:bodyPr/>
          <a:lstStyle/>
          <a:p>
            <a:pPr algn="l"/>
            <a:r>
              <a:rPr lang="en-US" dirty="0">
                <a:solidFill>
                  <a:schemeClr val="bg1"/>
                </a:solidFill>
              </a:rPr>
              <a:t>Very Simple Parity Example</a:t>
            </a:r>
          </a:p>
        </p:txBody>
      </p:sp>
      <p:sp>
        <p:nvSpPr>
          <p:cNvPr id="5" name="Rectangle 4"/>
          <p:cNvSpPr/>
          <p:nvPr/>
        </p:nvSpPr>
        <p:spPr>
          <a:xfrm>
            <a:off x="1589964" y="3475812"/>
            <a:ext cx="170597" cy="689212"/>
          </a:xfrm>
          <a:prstGeom prst="rect">
            <a:avLst/>
          </a:prstGeom>
          <a:noFill/>
          <a:ln w="38100">
            <a:solidFill>
              <a:srgbClr val="FF0000"/>
            </a:solidFill>
          </a:ln>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endParaRPr>
          </a:p>
        </p:txBody>
      </p:sp>
      <p:sp>
        <p:nvSpPr>
          <p:cNvPr id="6" name="Rectangle 5"/>
          <p:cNvSpPr/>
          <p:nvPr/>
        </p:nvSpPr>
        <p:spPr>
          <a:xfrm>
            <a:off x="1582003" y="4171950"/>
            <a:ext cx="170597" cy="191014"/>
          </a:xfrm>
          <a:prstGeom prst="rect">
            <a:avLst/>
          </a:prstGeom>
          <a:noFill/>
          <a:ln w="38100">
            <a:solidFill>
              <a:srgbClr val="7030A0"/>
            </a:solidFill>
          </a:ln>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endParaRPr>
          </a:p>
        </p:txBody>
      </p:sp>
      <p:sp>
        <p:nvSpPr>
          <p:cNvPr id="7" name="Right Brace 6"/>
          <p:cNvSpPr/>
          <p:nvPr/>
        </p:nvSpPr>
        <p:spPr>
          <a:xfrm>
            <a:off x="2565779" y="3411995"/>
            <a:ext cx="368489" cy="1076008"/>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8" name="TextBox 7"/>
          <p:cNvSpPr txBox="1"/>
          <p:nvPr/>
        </p:nvSpPr>
        <p:spPr>
          <a:xfrm>
            <a:off x="4107977" y="3723631"/>
            <a:ext cx="3719015" cy="914400"/>
          </a:xfrm>
          <a:prstGeom prst="rect">
            <a:avLst/>
          </a:prstGeom>
          <a:noFill/>
        </p:spPr>
        <p:txBody>
          <a:bodyPr wrap="none" rtlCol="0">
            <a:noAutofit/>
          </a:bodyPr>
          <a:lstStyle/>
          <a:p>
            <a:pPr marL="0" marR="0" lvl="0" indent="0" algn="l" defTabSz="457200" rtl="0" eaLnBrk="1" fontAlgn="base" latinLnBrk="0" hangingPunct="1">
              <a:lnSpc>
                <a:spcPct val="90000"/>
              </a:lnSpc>
              <a:spcBef>
                <a:spcPts val="600"/>
              </a:spcBef>
              <a:spcAft>
                <a:spcPts val="0"/>
              </a:spcAft>
              <a:buClr>
                <a:prstClr val="white"/>
              </a:buClr>
              <a:buSzTx/>
              <a:buFontTx/>
              <a:buNone/>
              <a:tabLst/>
              <a:defRPr/>
            </a:pPr>
            <a:r>
              <a:rPr kumimoji="0" lang="en-US" sz="1400" b="0" i="0" u="none" strike="noStrike" kern="1200" cap="none" spc="0" normalizeH="0" baseline="0" noProof="0" dirty="0">
                <a:ln>
                  <a:noFill/>
                </a:ln>
                <a:solidFill>
                  <a:prstClr val="black"/>
                </a:solidFill>
                <a:effectLst/>
                <a:uLnTx/>
                <a:uFillTx/>
                <a:latin typeface="Century Schoolbook" charset="0"/>
                <a:ea typeface="Century Schoolbook" charset="0"/>
                <a:cs typeface="Century Schoolbook" charset="0"/>
                <a:sym typeface="Wingdings"/>
              </a:rPr>
              <a:t>If I am missing a block and have the parity block,</a:t>
            </a:r>
            <a:br>
              <a:rPr kumimoji="0" lang="en-US" sz="1400" b="0" i="0" u="none" strike="noStrike" kern="1200" cap="none" spc="0" normalizeH="0" baseline="0" noProof="0" dirty="0">
                <a:ln>
                  <a:noFill/>
                </a:ln>
                <a:solidFill>
                  <a:prstClr val="black"/>
                </a:solidFill>
                <a:effectLst/>
                <a:uLnTx/>
                <a:uFillTx/>
                <a:latin typeface="Century Schoolbook" charset="0"/>
                <a:ea typeface="Century Schoolbook" charset="0"/>
                <a:cs typeface="Century Schoolbook" charset="0"/>
                <a:sym typeface="Wingdings"/>
              </a:rPr>
            </a:br>
            <a:r>
              <a:rPr kumimoji="0" lang="en-US" sz="1400" b="0" i="0" u="none" strike="noStrike" kern="1200" cap="none" spc="0" normalizeH="0" baseline="0" noProof="0" dirty="0">
                <a:ln>
                  <a:noFill/>
                </a:ln>
                <a:solidFill>
                  <a:prstClr val="black"/>
                </a:solidFill>
                <a:effectLst/>
                <a:uLnTx/>
                <a:uFillTx/>
                <a:latin typeface="Century Schoolbook" charset="0"/>
                <a:ea typeface="Century Schoolbook" charset="0"/>
                <a:cs typeface="Century Schoolbook" charset="0"/>
                <a:sym typeface="Wingdings"/>
              </a:rPr>
              <a:t>I can re-compute the missing block bitwise from</a:t>
            </a:r>
            <a:br>
              <a:rPr kumimoji="0" lang="en-US" sz="1400" b="0" i="0" u="none" strike="noStrike" kern="1200" cap="none" spc="0" normalizeH="0" baseline="0" noProof="0" dirty="0">
                <a:ln>
                  <a:noFill/>
                </a:ln>
                <a:solidFill>
                  <a:prstClr val="black"/>
                </a:solidFill>
                <a:effectLst/>
                <a:uLnTx/>
                <a:uFillTx/>
                <a:latin typeface="Century Schoolbook" charset="0"/>
                <a:ea typeface="Century Schoolbook" charset="0"/>
                <a:cs typeface="Century Schoolbook" charset="0"/>
                <a:sym typeface="Wingdings"/>
              </a:rPr>
            </a:br>
            <a:r>
              <a:rPr kumimoji="0" lang="en-US" sz="1400" b="0" i="0" u="none" strike="noStrike" kern="1200" cap="none" spc="0" normalizeH="0" baseline="0" noProof="0" dirty="0">
                <a:ln>
                  <a:noFill/>
                </a:ln>
                <a:solidFill>
                  <a:prstClr val="black"/>
                </a:solidFill>
                <a:effectLst/>
                <a:uLnTx/>
                <a:uFillTx/>
                <a:latin typeface="Century Schoolbook" charset="0"/>
                <a:ea typeface="Century Schoolbook" charset="0"/>
                <a:cs typeface="Century Schoolbook" charset="0"/>
                <a:sym typeface="Wingdings"/>
              </a:rPr>
              <a:t>remaining blocks and parity block. </a:t>
            </a:r>
            <a:endParaRPr kumimoji="0" lang="en-US" sz="1400" b="0" i="0" u="none" strike="noStrike" kern="1200" cap="none" spc="0" normalizeH="0" baseline="0" noProof="0" dirty="0">
              <a:ln>
                <a:noFill/>
              </a:ln>
              <a:solidFill>
                <a:prstClr val="black"/>
              </a:solidFill>
              <a:effectLst/>
              <a:uLnTx/>
              <a:uFillTx/>
              <a:latin typeface="Century Schoolbook" charset="0"/>
              <a:ea typeface="Century Schoolbook" charset="0"/>
              <a:cs typeface="Century Schoolbook" charset="0"/>
            </a:endParaRPr>
          </a:p>
        </p:txBody>
      </p:sp>
      <p:sp>
        <p:nvSpPr>
          <p:cNvPr id="9" name="Rectangle 8"/>
          <p:cNvSpPr/>
          <p:nvPr/>
        </p:nvSpPr>
        <p:spPr>
          <a:xfrm>
            <a:off x="3355858" y="3719166"/>
            <a:ext cx="513282" cy="461665"/>
          </a:xfrm>
          <a:prstGeom prst="rect">
            <a:avLst/>
          </a:prstGeom>
        </p:spPr>
        <p:txBody>
          <a:bodyPr wrap="none">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entury Schoolbook" charset="0"/>
                <a:ea typeface="Century Schoolbook" charset="0"/>
                <a:cs typeface="Century Schoolbook" charset="0"/>
                <a:sym typeface="Wingdings"/>
              </a:rPr>
              <a:t></a:t>
            </a:r>
            <a:endPar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71768337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NoSQL</a:t>
            </a:r>
            <a:endParaRPr kumimoji="0" lang="en-US" altLang="en-US" sz="16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2" name="TextBox 9">
            <a:extLst>
              <a:ext uri="{FF2B5EF4-FFF2-40B4-BE49-F238E27FC236}">
                <a16:creationId xmlns:a16="http://schemas.microsoft.com/office/drawing/2014/main" id="{2B818CC8-6911-C7C6-57D7-242EA56D9D16}"/>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72</a:t>
            </a:fld>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COMS W4111_002_2023_1: Lecture 8: ER, Relational, SQL Final; Module II; NoSQL		© Donald F. Ferguson, 2023</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9902300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8">
            <a:extLst>
              <a:ext uri="{FF2B5EF4-FFF2-40B4-BE49-F238E27FC236}">
                <a16:creationId xmlns:a16="http://schemas.microsoft.com/office/drawing/2014/main" id="{B6035C87-35FA-374A-9083-75575E10BC47}"/>
              </a:ext>
            </a:extLst>
          </p:cNvPr>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Concepts</a:t>
            </a:r>
            <a:endParaRPr kumimoji="0" lang="en-US" altLang="en-US" sz="16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3" name="TextBox 9">
            <a:extLst>
              <a:ext uri="{FF2B5EF4-FFF2-40B4-BE49-F238E27FC236}">
                <a16:creationId xmlns:a16="http://schemas.microsoft.com/office/drawing/2014/main" id="{FC5AD900-5D37-38B8-7FF9-BFE0E68DA8A8}"/>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73</a:t>
            </a:fld>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COMS W4111_002_2023_1: Lecture 8: ER, Relational, SQL Final; Module II; NoSQL		© Donald F. Ferguson, 2023</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58936135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77500" lnSpcReduction="20000"/>
          </a:bodyPr>
          <a:lstStyle/>
          <a:p>
            <a:pPr marL="0" indent="0">
              <a:lnSpc>
                <a:spcPct val="120000"/>
              </a:lnSpc>
              <a:spcBef>
                <a:spcPts val="0"/>
              </a:spcBef>
              <a:buNone/>
            </a:pPr>
            <a:r>
              <a:rPr lang="en-US" dirty="0">
                <a:solidFill>
                  <a:srgbClr val="222222"/>
                </a:solidFill>
                <a:latin typeface="Arial" charset="0"/>
              </a:rPr>
              <a:t>A </a:t>
            </a:r>
            <a:r>
              <a:rPr lang="en-US" b="1" dirty="0">
                <a:solidFill>
                  <a:srgbClr val="222222"/>
                </a:solidFill>
                <a:latin typeface="Arial" charset="0"/>
              </a:rPr>
              <a:t>NoSQL</a:t>
            </a:r>
            <a:r>
              <a:rPr lang="en-US" dirty="0">
                <a:solidFill>
                  <a:srgbClr val="222222"/>
                </a:solidFill>
                <a:latin typeface="Arial" charset="0"/>
              </a:rPr>
              <a:t> (originally referring to "non SQL" or "non relational")</a:t>
            </a:r>
            <a:r>
              <a:rPr lang="en-US" baseline="30000" dirty="0">
                <a:solidFill>
                  <a:srgbClr val="0B0080"/>
                </a:solidFill>
                <a:latin typeface="Arial" charset="0"/>
                <a:hlinkClick r:id="rId2"/>
              </a:rPr>
              <a:t>[1]</a:t>
            </a:r>
            <a:r>
              <a:rPr lang="en-US" dirty="0">
                <a:solidFill>
                  <a:srgbClr val="222222"/>
                </a:solidFill>
                <a:latin typeface="Arial" charset="0"/>
              </a:rPr>
              <a:t> </a:t>
            </a:r>
            <a:r>
              <a:rPr lang="en-US" dirty="0">
                <a:solidFill>
                  <a:srgbClr val="0B0080"/>
                </a:solidFill>
                <a:latin typeface="Arial" charset="0"/>
                <a:hlinkClick r:id="rId3" tooltip="Database"/>
              </a:rPr>
              <a:t>database</a:t>
            </a:r>
            <a:r>
              <a:rPr lang="en-US" dirty="0">
                <a:solidFill>
                  <a:srgbClr val="222222"/>
                </a:solidFill>
                <a:latin typeface="Arial" charset="0"/>
              </a:rPr>
              <a:t> provides a mechanism for </a:t>
            </a:r>
            <a:r>
              <a:rPr lang="en-US" dirty="0">
                <a:solidFill>
                  <a:srgbClr val="0B0080"/>
                </a:solidFill>
                <a:latin typeface="Arial" charset="0"/>
                <a:hlinkClick r:id="rId4" tooltip="Computer data storage"/>
              </a:rPr>
              <a:t>storage</a:t>
            </a:r>
            <a:r>
              <a:rPr lang="en-US" dirty="0">
                <a:solidFill>
                  <a:srgbClr val="222222"/>
                </a:solidFill>
                <a:latin typeface="Arial" charset="0"/>
              </a:rPr>
              <a:t> and </a:t>
            </a:r>
            <a:r>
              <a:rPr lang="en-US" dirty="0">
                <a:solidFill>
                  <a:srgbClr val="0B0080"/>
                </a:solidFill>
                <a:latin typeface="Arial" charset="0"/>
                <a:hlinkClick r:id="rId5" tooltip="Data retrieval"/>
              </a:rPr>
              <a:t>retrieval</a:t>
            </a:r>
            <a:r>
              <a:rPr lang="en-US" dirty="0">
                <a:solidFill>
                  <a:srgbClr val="222222"/>
                </a:solidFill>
                <a:latin typeface="Arial" charset="0"/>
              </a:rPr>
              <a:t> of data that is modeled in </a:t>
            </a:r>
            <a:r>
              <a:rPr lang="en-US" dirty="0">
                <a:solidFill>
                  <a:srgbClr val="FF0000"/>
                </a:solidFill>
                <a:latin typeface="Arial" charset="0"/>
              </a:rPr>
              <a:t>means other than the tabular relations used in </a:t>
            </a:r>
            <a:r>
              <a:rPr lang="en-US" dirty="0">
                <a:solidFill>
                  <a:srgbClr val="FF0000"/>
                </a:solidFill>
                <a:latin typeface="Arial" charset="0"/>
                <a:hlinkClick r:id="rId6" tooltip="Relational database"/>
              </a:rPr>
              <a:t>relational databases</a:t>
            </a:r>
            <a:r>
              <a:rPr lang="en-US" dirty="0">
                <a:solidFill>
                  <a:srgbClr val="FF0000"/>
                </a:solidFill>
                <a:latin typeface="Arial" charset="0"/>
              </a:rPr>
              <a:t>.</a:t>
            </a:r>
            <a:r>
              <a:rPr lang="en-US" dirty="0">
                <a:solidFill>
                  <a:srgbClr val="222222"/>
                </a:solidFill>
                <a:latin typeface="Arial" charset="0"/>
              </a:rPr>
              <a:t> Such databases have existed since the late 1960s, but did not obtain the "NoSQL" moniker until a surge of popularity in the early twenty-first century,</a:t>
            </a:r>
            <a:r>
              <a:rPr lang="en-US" baseline="30000" dirty="0">
                <a:solidFill>
                  <a:srgbClr val="0B0080"/>
                </a:solidFill>
                <a:latin typeface="Arial" charset="0"/>
                <a:hlinkClick r:id="rId7"/>
              </a:rPr>
              <a:t>[2]</a:t>
            </a:r>
            <a:r>
              <a:rPr lang="en-US" dirty="0">
                <a:solidFill>
                  <a:srgbClr val="222222"/>
                </a:solidFill>
                <a:latin typeface="Arial" charset="0"/>
              </a:rPr>
              <a:t> triggered by the needs of </a:t>
            </a:r>
            <a:r>
              <a:rPr lang="en-US" dirty="0">
                <a:solidFill>
                  <a:srgbClr val="0B0080"/>
                </a:solidFill>
                <a:latin typeface="Arial" charset="0"/>
                <a:hlinkClick r:id="rId8" tooltip="Web 2.0"/>
              </a:rPr>
              <a:t>Web 2.0</a:t>
            </a:r>
            <a:r>
              <a:rPr lang="en-US" dirty="0">
                <a:solidFill>
                  <a:srgbClr val="222222"/>
                </a:solidFill>
                <a:latin typeface="Arial" charset="0"/>
              </a:rPr>
              <a:t> companies such as </a:t>
            </a:r>
            <a:r>
              <a:rPr lang="en-US" dirty="0">
                <a:solidFill>
                  <a:srgbClr val="0B0080"/>
                </a:solidFill>
                <a:latin typeface="Arial" charset="0"/>
                <a:hlinkClick r:id="rId9" tooltip="Facebook"/>
              </a:rPr>
              <a:t>Facebook</a:t>
            </a:r>
            <a:r>
              <a:rPr lang="en-US" dirty="0">
                <a:solidFill>
                  <a:srgbClr val="222222"/>
                </a:solidFill>
                <a:latin typeface="Arial" charset="0"/>
              </a:rPr>
              <a:t>, </a:t>
            </a:r>
            <a:r>
              <a:rPr lang="en-US" dirty="0">
                <a:solidFill>
                  <a:srgbClr val="0B0080"/>
                </a:solidFill>
                <a:latin typeface="Arial" charset="0"/>
                <a:hlinkClick r:id="rId10" tooltip="Google"/>
              </a:rPr>
              <a:t>Google</a:t>
            </a:r>
            <a:r>
              <a:rPr lang="en-US" dirty="0">
                <a:solidFill>
                  <a:srgbClr val="222222"/>
                </a:solidFill>
                <a:latin typeface="Arial" charset="0"/>
              </a:rPr>
              <a:t>, and </a:t>
            </a:r>
            <a:r>
              <a:rPr lang="en-US" dirty="0">
                <a:solidFill>
                  <a:srgbClr val="0B0080"/>
                </a:solidFill>
                <a:latin typeface="Arial" charset="0"/>
                <a:hlinkClick r:id="rId11" tooltip="Amazon.com"/>
              </a:rPr>
              <a:t>Amazon.com</a:t>
            </a:r>
            <a:r>
              <a:rPr lang="en-US" dirty="0">
                <a:solidFill>
                  <a:srgbClr val="222222"/>
                </a:solidFill>
                <a:latin typeface="Arial" charset="0"/>
              </a:rPr>
              <a:t>.</a:t>
            </a:r>
            <a:r>
              <a:rPr lang="en-US" baseline="30000" dirty="0">
                <a:solidFill>
                  <a:srgbClr val="0B0080"/>
                </a:solidFill>
                <a:latin typeface="Arial" charset="0"/>
                <a:hlinkClick r:id="rId12"/>
              </a:rPr>
              <a:t>[3]</a:t>
            </a:r>
            <a:r>
              <a:rPr lang="en-US" baseline="30000" dirty="0">
                <a:solidFill>
                  <a:srgbClr val="0B0080"/>
                </a:solidFill>
                <a:latin typeface="Arial" charset="0"/>
                <a:hlinkClick r:id="rId13"/>
              </a:rPr>
              <a:t>[4]</a:t>
            </a:r>
            <a:r>
              <a:rPr lang="en-US" baseline="30000" dirty="0">
                <a:solidFill>
                  <a:srgbClr val="0B0080"/>
                </a:solidFill>
                <a:latin typeface="Arial" charset="0"/>
                <a:hlinkClick r:id="rId14"/>
              </a:rPr>
              <a:t>[5]</a:t>
            </a:r>
            <a:r>
              <a:rPr lang="en-US" dirty="0">
                <a:solidFill>
                  <a:srgbClr val="222222"/>
                </a:solidFill>
                <a:latin typeface="Arial" charset="0"/>
              </a:rPr>
              <a:t> NoSQL databases are increasingly used in </a:t>
            </a:r>
            <a:r>
              <a:rPr lang="en-US" dirty="0">
                <a:solidFill>
                  <a:srgbClr val="0B0080"/>
                </a:solidFill>
                <a:latin typeface="Arial" charset="0"/>
                <a:hlinkClick r:id="rId15" tooltip="Big data"/>
              </a:rPr>
              <a:t>big data</a:t>
            </a:r>
            <a:r>
              <a:rPr lang="en-US" dirty="0">
                <a:solidFill>
                  <a:srgbClr val="222222"/>
                </a:solidFill>
                <a:latin typeface="Arial" charset="0"/>
              </a:rPr>
              <a:t> and </a:t>
            </a:r>
            <a:r>
              <a:rPr lang="en-US" dirty="0">
                <a:solidFill>
                  <a:srgbClr val="0B0080"/>
                </a:solidFill>
                <a:latin typeface="Arial" charset="0"/>
                <a:hlinkClick r:id="rId16" tooltip="Real-time web"/>
              </a:rPr>
              <a:t>real-time web</a:t>
            </a:r>
            <a:r>
              <a:rPr lang="en-US" dirty="0">
                <a:solidFill>
                  <a:srgbClr val="222222"/>
                </a:solidFill>
                <a:latin typeface="Arial" charset="0"/>
              </a:rPr>
              <a:t> applications.</a:t>
            </a:r>
            <a:r>
              <a:rPr lang="en-US" baseline="30000" dirty="0">
                <a:solidFill>
                  <a:srgbClr val="0B0080"/>
                </a:solidFill>
                <a:latin typeface="Arial" charset="0"/>
                <a:hlinkClick r:id="rId17"/>
              </a:rPr>
              <a:t>[6]</a:t>
            </a:r>
            <a:r>
              <a:rPr lang="en-US" dirty="0">
                <a:solidFill>
                  <a:srgbClr val="222222"/>
                </a:solidFill>
                <a:latin typeface="Arial" charset="0"/>
              </a:rPr>
              <a:t> NoSQL systems are also sometimes called </a:t>
            </a:r>
            <a:r>
              <a:rPr lang="en-US" dirty="0">
                <a:solidFill>
                  <a:srgbClr val="FF0000"/>
                </a:solidFill>
                <a:latin typeface="Arial" charset="0"/>
              </a:rPr>
              <a:t>"Not only SQL" to emphasize that they may support </a:t>
            </a:r>
            <a:r>
              <a:rPr lang="en-US" dirty="0">
                <a:solidFill>
                  <a:srgbClr val="FF0000"/>
                </a:solidFill>
                <a:latin typeface="Arial" charset="0"/>
                <a:hlinkClick r:id="rId18" tooltip="SQL"/>
              </a:rPr>
              <a:t>SQL</a:t>
            </a:r>
            <a:r>
              <a:rPr lang="en-US" dirty="0">
                <a:solidFill>
                  <a:srgbClr val="FF0000"/>
                </a:solidFill>
                <a:latin typeface="Arial" charset="0"/>
              </a:rPr>
              <a:t>-like query languages.</a:t>
            </a:r>
            <a:r>
              <a:rPr lang="en-US" baseline="30000" dirty="0">
                <a:solidFill>
                  <a:srgbClr val="FF0000"/>
                </a:solidFill>
                <a:latin typeface="Arial" charset="0"/>
                <a:hlinkClick r:id="rId19"/>
              </a:rPr>
              <a:t>[7]</a:t>
            </a:r>
            <a:r>
              <a:rPr lang="en-US" baseline="30000" dirty="0">
                <a:solidFill>
                  <a:srgbClr val="FF0000"/>
                </a:solidFill>
                <a:latin typeface="Arial" charset="0"/>
                <a:hlinkClick r:id="rId20"/>
              </a:rPr>
              <a:t>[8]</a:t>
            </a:r>
            <a:endParaRPr lang="en-US" baseline="30000" dirty="0">
              <a:solidFill>
                <a:srgbClr val="FF0000"/>
              </a:solidFill>
              <a:latin typeface="Arial" charset="0"/>
            </a:endParaRPr>
          </a:p>
          <a:p>
            <a:pPr marL="0" indent="0">
              <a:lnSpc>
                <a:spcPct val="120000"/>
              </a:lnSpc>
              <a:spcBef>
                <a:spcPts val="0"/>
              </a:spcBef>
              <a:buNone/>
            </a:pPr>
            <a:endParaRPr lang="en-US" dirty="0">
              <a:solidFill>
                <a:srgbClr val="222222"/>
              </a:solidFill>
              <a:latin typeface="Arial" charset="0"/>
            </a:endParaRPr>
          </a:p>
          <a:p>
            <a:pPr marL="0" indent="0">
              <a:lnSpc>
                <a:spcPct val="120000"/>
              </a:lnSpc>
              <a:spcBef>
                <a:spcPts val="0"/>
              </a:spcBef>
              <a:buNone/>
            </a:pPr>
            <a:r>
              <a:rPr lang="en-US" dirty="0">
                <a:solidFill>
                  <a:srgbClr val="222222"/>
                </a:solidFill>
                <a:latin typeface="Arial" charset="0"/>
              </a:rPr>
              <a:t>Motivations for this approach include: simplicity of design, simpler </a:t>
            </a:r>
            <a:r>
              <a:rPr lang="en-US" dirty="0">
                <a:solidFill>
                  <a:srgbClr val="0B0080"/>
                </a:solidFill>
                <a:latin typeface="Arial" charset="0"/>
                <a:hlinkClick r:id="rId21" tooltip="Horizontal scaling"/>
              </a:rPr>
              <a:t>"horizontal" scaling</a:t>
            </a:r>
            <a:r>
              <a:rPr lang="en-US" dirty="0">
                <a:solidFill>
                  <a:srgbClr val="222222"/>
                </a:solidFill>
                <a:latin typeface="Arial" charset="0"/>
              </a:rPr>
              <a:t> to </a:t>
            </a:r>
            <a:r>
              <a:rPr lang="en-US" dirty="0">
                <a:solidFill>
                  <a:srgbClr val="0B0080"/>
                </a:solidFill>
                <a:latin typeface="Arial" charset="0"/>
                <a:hlinkClick r:id="rId22" tooltip="Cluster computing"/>
              </a:rPr>
              <a:t>clusters</a:t>
            </a:r>
            <a:r>
              <a:rPr lang="en-US" dirty="0">
                <a:solidFill>
                  <a:srgbClr val="222222"/>
                </a:solidFill>
                <a:latin typeface="Arial" charset="0"/>
              </a:rPr>
              <a:t> of machines (which is a problem for relational databases),</a:t>
            </a:r>
            <a:r>
              <a:rPr lang="en-US" baseline="30000" dirty="0">
                <a:solidFill>
                  <a:srgbClr val="0B0080"/>
                </a:solidFill>
                <a:latin typeface="Arial" charset="0"/>
                <a:hlinkClick r:id="rId7"/>
              </a:rPr>
              <a:t>[2]</a:t>
            </a:r>
            <a:r>
              <a:rPr lang="en-US" dirty="0">
                <a:solidFill>
                  <a:srgbClr val="222222"/>
                </a:solidFill>
                <a:latin typeface="Arial" charset="0"/>
              </a:rPr>
              <a:t> and finer control over availability. The data structures used by NoSQL databases (e.g. key-value, wide column, graph, or document) are different from those used by default in relational databases, making </a:t>
            </a:r>
            <a:r>
              <a:rPr lang="en-US" dirty="0">
                <a:solidFill>
                  <a:srgbClr val="FF0000"/>
                </a:solidFill>
                <a:latin typeface="Arial" charset="0"/>
              </a:rPr>
              <a:t>some operations faster in NoSQL. </a:t>
            </a:r>
            <a:r>
              <a:rPr lang="en-US" dirty="0">
                <a:solidFill>
                  <a:srgbClr val="222222"/>
                </a:solidFill>
                <a:latin typeface="Arial" charset="0"/>
              </a:rPr>
              <a:t>The particular suitability of a given NoSQL database depends on the problem it must solve. Sometimes the </a:t>
            </a:r>
            <a:r>
              <a:rPr lang="en-US" dirty="0">
                <a:solidFill>
                  <a:srgbClr val="FF0000"/>
                </a:solidFill>
                <a:latin typeface="Arial" charset="0"/>
              </a:rPr>
              <a:t>data structures used by NoSQL databases are also viewed as "more flexible" than relational database tables</a:t>
            </a:r>
            <a:r>
              <a:rPr lang="en-US" dirty="0">
                <a:solidFill>
                  <a:srgbClr val="222222"/>
                </a:solidFill>
                <a:latin typeface="Arial" charset="0"/>
              </a:rPr>
              <a:t>.</a:t>
            </a:r>
            <a:r>
              <a:rPr lang="en-US" baseline="30000" dirty="0">
                <a:solidFill>
                  <a:srgbClr val="0B0080"/>
                </a:solidFill>
                <a:latin typeface="Arial" charset="0"/>
                <a:hlinkClick r:id="rId23"/>
              </a:rPr>
              <a:t>[9]</a:t>
            </a:r>
            <a:endParaRPr lang="en-US" dirty="0">
              <a:solidFill>
                <a:srgbClr val="222222"/>
              </a:solidFill>
              <a:latin typeface="Arial" charset="0"/>
            </a:endParaRPr>
          </a:p>
          <a:p>
            <a:pPr marL="0" indent="0">
              <a:lnSpc>
                <a:spcPct val="120000"/>
              </a:lnSpc>
              <a:spcBef>
                <a:spcPts val="0"/>
              </a:spcBef>
              <a:buNone/>
            </a:pPr>
            <a:endParaRPr lang="en-US" dirty="0"/>
          </a:p>
        </p:txBody>
      </p:sp>
      <p:sp>
        <p:nvSpPr>
          <p:cNvPr id="2" name="Title 1"/>
          <p:cNvSpPr>
            <a:spLocks noGrp="1"/>
          </p:cNvSpPr>
          <p:nvPr>
            <p:ph type="title"/>
          </p:nvPr>
        </p:nvSpPr>
        <p:spPr/>
        <p:txBody>
          <a:bodyPr/>
          <a:lstStyle/>
          <a:p>
            <a:r>
              <a:rPr lang="en-US" dirty="0"/>
              <a:t>Overview (I) </a:t>
            </a:r>
            <a:r>
              <a:rPr lang="en-US" sz="1600" dirty="0"/>
              <a:t>(https://</a:t>
            </a:r>
            <a:r>
              <a:rPr lang="en-US" sz="1600" dirty="0" err="1"/>
              <a:t>en.wikipedia.org</a:t>
            </a:r>
            <a:r>
              <a:rPr lang="en-US" sz="1600" dirty="0"/>
              <a:t>/wiki/NoSQL)</a:t>
            </a:r>
          </a:p>
        </p:txBody>
      </p:sp>
    </p:spTree>
    <p:extLst>
      <p:ext uri="{BB962C8B-B14F-4D97-AF65-F5344CB8AC3E}">
        <p14:creationId xmlns:p14="http://schemas.microsoft.com/office/powerpoint/2010/main" val="111496832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85000" lnSpcReduction="20000"/>
          </a:bodyPr>
          <a:lstStyle/>
          <a:p>
            <a:pPr marL="0" indent="0">
              <a:lnSpc>
                <a:spcPct val="120000"/>
              </a:lnSpc>
              <a:spcBef>
                <a:spcPts val="0"/>
              </a:spcBef>
              <a:buNone/>
            </a:pPr>
            <a:r>
              <a:rPr lang="en-US" dirty="0">
                <a:solidFill>
                  <a:srgbClr val="FF0000"/>
                </a:solidFill>
              </a:rPr>
              <a:t>Many NoSQL stores compromise </a:t>
            </a:r>
            <a:r>
              <a:rPr lang="en-US" dirty="0">
                <a:solidFill>
                  <a:srgbClr val="FF0000"/>
                </a:solidFill>
                <a:hlinkClick r:id="rId2" tooltip="Consistency (database systems)"/>
              </a:rPr>
              <a:t>consistency</a:t>
            </a:r>
            <a:r>
              <a:rPr lang="en-US" dirty="0"/>
              <a:t> (in the sense of the </a:t>
            </a:r>
            <a:r>
              <a:rPr lang="en-US" dirty="0">
                <a:hlinkClick r:id="rId3" tooltip="CAP theorem"/>
              </a:rPr>
              <a:t>CAP theorem</a:t>
            </a:r>
            <a:r>
              <a:rPr lang="en-US" dirty="0"/>
              <a:t>) in favor of availability, partition tolerance, and speed. Barriers to the greater adoption of NoSQL stores include the use of low-level query languages (instead of SQL, for instance the lack of ability to perform ad-hoc joins across tables), lack of standardized interfaces, and huge previous investments in existing relational databases.</a:t>
            </a:r>
            <a:r>
              <a:rPr lang="en-US" baseline="30000" dirty="0">
                <a:hlinkClick r:id="rId4"/>
              </a:rPr>
              <a:t>[10]</a:t>
            </a:r>
            <a:r>
              <a:rPr lang="en-US" dirty="0"/>
              <a:t> Most NoSQL stores lack true </a:t>
            </a:r>
            <a:r>
              <a:rPr lang="en-US" dirty="0">
                <a:hlinkClick r:id="rId5" tooltip="ACID"/>
              </a:rPr>
              <a:t>ACID</a:t>
            </a:r>
            <a:r>
              <a:rPr lang="en-US" dirty="0"/>
              <a:t> transactions, </a:t>
            </a:r>
            <a:r>
              <a:rPr lang="mr-IN" dirty="0"/>
              <a:t>…</a:t>
            </a:r>
            <a:r>
              <a:rPr lang="en-US" dirty="0"/>
              <a:t> </a:t>
            </a:r>
            <a:r>
              <a:rPr lang="mr-IN" dirty="0"/>
              <a:t>…</a:t>
            </a:r>
            <a:endParaRPr lang="en-US" dirty="0"/>
          </a:p>
          <a:p>
            <a:pPr marL="0" indent="0">
              <a:lnSpc>
                <a:spcPct val="120000"/>
              </a:lnSpc>
              <a:spcBef>
                <a:spcPts val="0"/>
              </a:spcBef>
              <a:buNone/>
            </a:pPr>
            <a:endParaRPr lang="en-US" dirty="0"/>
          </a:p>
          <a:p>
            <a:pPr marL="0" indent="0">
              <a:lnSpc>
                <a:spcPct val="120000"/>
              </a:lnSpc>
              <a:spcBef>
                <a:spcPts val="0"/>
              </a:spcBef>
              <a:buNone/>
            </a:pPr>
            <a:r>
              <a:rPr lang="en-US" dirty="0">
                <a:solidFill>
                  <a:srgbClr val="FF0000"/>
                </a:solidFill>
              </a:rPr>
              <a:t>Instead, most NoSQL databases offer a concept of "eventual consistency" in which database changes are propagated to all nodes "eventually" (typically within milliseconds) so queries for data might not return updated data immediately or might </a:t>
            </a:r>
            <a:r>
              <a:rPr lang="en-US" dirty="0"/>
              <a:t>result in reading data that is not accurate, a problem known as stale reads.</a:t>
            </a:r>
            <a:r>
              <a:rPr lang="en-US" baseline="30000" dirty="0">
                <a:hlinkClick r:id="rId6"/>
              </a:rPr>
              <a:t>[11]</a:t>
            </a:r>
            <a:r>
              <a:rPr lang="en-US" dirty="0"/>
              <a:t> Additionally, some NoSQL systems may exhibit lost writes and other forms of </a:t>
            </a:r>
            <a:r>
              <a:rPr lang="en-US" dirty="0">
                <a:hlinkClick r:id="rId7" tooltip="Data loss"/>
              </a:rPr>
              <a:t>data loss</a:t>
            </a:r>
            <a:r>
              <a:rPr lang="en-US" dirty="0"/>
              <a:t>.</a:t>
            </a:r>
            <a:r>
              <a:rPr lang="en-US" baseline="30000" dirty="0">
                <a:hlinkClick r:id="rId8"/>
              </a:rPr>
              <a:t>[12]</a:t>
            </a:r>
            <a:r>
              <a:rPr lang="en-US" dirty="0"/>
              <a:t> Fortunately, some NoSQL systems provide concepts such as </a:t>
            </a:r>
            <a:r>
              <a:rPr lang="en-US" dirty="0">
                <a:hlinkClick r:id="rId9" tooltip="Write-ahead logging"/>
              </a:rPr>
              <a:t>write-ahead logging</a:t>
            </a:r>
            <a:r>
              <a:rPr lang="en-US" dirty="0"/>
              <a:t> to avoid data loss.</a:t>
            </a:r>
            <a:r>
              <a:rPr lang="en-US" baseline="30000" dirty="0">
                <a:hlinkClick r:id="rId10"/>
              </a:rPr>
              <a:t>[13]</a:t>
            </a:r>
            <a:r>
              <a:rPr lang="en-US" dirty="0"/>
              <a:t> For </a:t>
            </a:r>
            <a:r>
              <a:rPr lang="en-US" dirty="0">
                <a:hlinkClick r:id="rId11" tooltip="Distributed transaction processing"/>
              </a:rPr>
              <a:t>distributed transaction processing</a:t>
            </a:r>
            <a:r>
              <a:rPr lang="en-US" dirty="0"/>
              <a:t> across multiple databases, data consistency is an even bigger challenge that is difficult for both NoSQL and relational databases. Even current relational databases "do not allow referential integrity constraints to span databases."</a:t>
            </a:r>
            <a:r>
              <a:rPr lang="en-US" baseline="30000" dirty="0">
                <a:hlinkClick r:id="rId12"/>
              </a:rPr>
              <a:t>[14]</a:t>
            </a:r>
            <a:r>
              <a:rPr lang="en-US" dirty="0"/>
              <a:t> </a:t>
            </a:r>
          </a:p>
        </p:txBody>
      </p:sp>
      <p:sp>
        <p:nvSpPr>
          <p:cNvPr id="2" name="Title 1"/>
          <p:cNvSpPr>
            <a:spLocks noGrp="1"/>
          </p:cNvSpPr>
          <p:nvPr>
            <p:ph type="title"/>
          </p:nvPr>
        </p:nvSpPr>
        <p:spPr/>
        <p:txBody>
          <a:bodyPr/>
          <a:lstStyle/>
          <a:p>
            <a:r>
              <a:rPr lang="en-US" dirty="0"/>
              <a:t>Overview (I) </a:t>
            </a:r>
            <a:r>
              <a:rPr lang="en-US" sz="2000" dirty="0"/>
              <a:t>(https://</a:t>
            </a:r>
            <a:r>
              <a:rPr lang="en-US" sz="2000" dirty="0" err="1"/>
              <a:t>en.wikipedia.org</a:t>
            </a:r>
            <a:r>
              <a:rPr lang="en-US" sz="2000" dirty="0"/>
              <a:t>/wiki/NoSQL)</a:t>
            </a:r>
          </a:p>
        </p:txBody>
      </p:sp>
    </p:spTree>
    <p:extLst>
      <p:ext uri="{BB962C8B-B14F-4D97-AF65-F5344CB8AC3E}">
        <p14:creationId xmlns:p14="http://schemas.microsoft.com/office/powerpoint/2010/main" val="204864134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57DA175-D02F-FA45-AAB8-C83746ABA97A}"/>
              </a:ext>
            </a:extLst>
          </p:cNvPr>
          <p:cNvSpPr>
            <a:spLocks noGrp="1"/>
          </p:cNvSpPr>
          <p:nvPr>
            <p:ph type="title"/>
          </p:nvPr>
        </p:nvSpPr>
        <p:spPr/>
        <p:txBody>
          <a:bodyPr/>
          <a:lstStyle/>
          <a:p>
            <a:r>
              <a:rPr lang="en-US" dirty="0"/>
              <a:t>Simplistic Classification </a:t>
            </a:r>
            <a:r>
              <a:rPr lang="en-US" sz="1200" dirty="0"/>
              <a:t>(https://</a:t>
            </a:r>
            <a:r>
              <a:rPr lang="en-US" sz="1200" dirty="0" err="1"/>
              <a:t>medium.com</a:t>
            </a:r>
            <a:r>
              <a:rPr lang="en-US" sz="1200" dirty="0"/>
              <a:t>/</a:t>
            </a:r>
            <a:r>
              <a:rPr lang="en-US" sz="1200" dirty="0" err="1"/>
              <a:t>swlh</a:t>
            </a:r>
            <a:r>
              <a:rPr lang="en-US" sz="1200" dirty="0"/>
              <a:t>/4-types-of-nosql-databases-d88ad21f7d3b)</a:t>
            </a:r>
            <a:endParaRPr lang="en-US" dirty="0"/>
          </a:p>
        </p:txBody>
      </p:sp>
      <p:pic>
        <p:nvPicPr>
          <p:cNvPr id="4" name="Picture 3">
            <a:extLst>
              <a:ext uri="{FF2B5EF4-FFF2-40B4-BE49-F238E27FC236}">
                <a16:creationId xmlns:a16="http://schemas.microsoft.com/office/drawing/2014/main" id="{45957948-B4D3-2944-A848-9113F25ABBB9}"/>
              </a:ext>
            </a:extLst>
          </p:cNvPr>
          <p:cNvPicPr>
            <a:picLocks noChangeAspect="1"/>
          </p:cNvPicPr>
          <p:nvPr/>
        </p:nvPicPr>
        <p:blipFill>
          <a:blip r:embed="rId2"/>
          <a:stretch>
            <a:fillRect/>
          </a:stretch>
        </p:blipFill>
        <p:spPr>
          <a:xfrm>
            <a:off x="457200" y="552450"/>
            <a:ext cx="7559994" cy="4038600"/>
          </a:xfrm>
          <a:prstGeom prst="rect">
            <a:avLst/>
          </a:prstGeom>
        </p:spPr>
      </p:pic>
      <p:sp>
        <p:nvSpPr>
          <p:cNvPr id="5" name="TextBox 4">
            <a:extLst>
              <a:ext uri="{FF2B5EF4-FFF2-40B4-BE49-F238E27FC236}">
                <a16:creationId xmlns:a16="http://schemas.microsoft.com/office/drawing/2014/main" id="{C613F02C-5954-1A4C-9D76-AC0C87943105}"/>
              </a:ext>
            </a:extLst>
          </p:cNvPr>
          <p:cNvSpPr txBox="1"/>
          <p:nvPr/>
        </p:nvSpPr>
        <p:spPr>
          <a:xfrm>
            <a:off x="6470679" y="666749"/>
            <a:ext cx="1927515" cy="646331"/>
          </a:xfrm>
          <a:prstGeom prst="rect">
            <a:avLst/>
          </a:prstGeom>
          <a:noFill/>
        </p:spPr>
        <p:txBody>
          <a:bodyPr wrap="none" rtlCol="0">
            <a:spAutoFit/>
          </a:bodyPr>
          <a:lstStyle/>
          <a:p>
            <a:pPr algn="ctr"/>
            <a:r>
              <a:rPr lang="en-US" dirty="0">
                <a:solidFill>
                  <a:srgbClr val="00B050"/>
                </a:solidFill>
              </a:rPr>
              <a:t>We will see OLAP</a:t>
            </a:r>
            <a:br>
              <a:rPr lang="en-US" dirty="0">
                <a:solidFill>
                  <a:srgbClr val="00B050"/>
                </a:solidFill>
              </a:rPr>
            </a:br>
            <a:r>
              <a:rPr lang="en-US" dirty="0">
                <a:solidFill>
                  <a:srgbClr val="00B050"/>
                </a:solidFill>
              </a:rPr>
              <a:t>in a future lecture.</a:t>
            </a:r>
          </a:p>
        </p:txBody>
      </p:sp>
      <p:sp>
        <p:nvSpPr>
          <p:cNvPr id="6" name="TextBox 5">
            <a:extLst>
              <a:ext uri="{FF2B5EF4-FFF2-40B4-BE49-F238E27FC236}">
                <a16:creationId xmlns:a16="http://schemas.microsoft.com/office/drawing/2014/main" id="{2730B542-5A04-1F40-97AB-90352503497A}"/>
              </a:ext>
            </a:extLst>
          </p:cNvPr>
          <p:cNvSpPr txBox="1"/>
          <p:nvPr/>
        </p:nvSpPr>
        <p:spPr>
          <a:xfrm>
            <a:off x="81776" y="666750"/>
            <a:ext cx="2090060" cy="646331"/>
          </a:xfrm>
          <a:prstGeom prst="rect">
            <a:avLst/>
          </a:prstGeom>
          <a:noFill/>
        </p:spPr>
        <p:txBody>
          <a:bodyPr wrap="none" rtlCol="0">
            <a:spAutoFit/>
          </a:bodyPr>
          <a:lstStyle/>
          <a:p>
            <a:pPr algn="ctr"/>
            <a:r>
              <a:rPr lang="en-US" dirty="0"/>
              <a:t>Relational is the</a:t>
            </a:r>
            <a:br>
              <a:rPr lang="en-US" dirty="0"/>
            </a:br>
            <a:r>
              <a:rPr lang="en-US" dirty="0"/>
              <a:t>foundational model.</a:t>
            </a:r>
          </a:p>
        </p:txBody>
      </p:sp>
      <p:sp>
        <p:nvSpPr>
          <p:cNvPr id="7" name="TextBox 6">
            <a:extLst>
              <a:ext uri="{FF2B5EF4-FFF2-40B4-BE49-F238E27FC236}">
                <a16:creationId xmlns:a16="http://schemas.microsoft.com/office/drawing/2014/main" id="{2E2722A2-B237-1943-8853-EEF7239ACCF3}"/>
              </a:ext>
            </a:extLst>
          </p:cNvPr>
          <p:cNvSpPr txBox="1"/>
          <p:nvPr/>
        </p:nvSpPr>
        <p:spPr>
          <a:xfrm>
            <a:off x="81776" y="1706267"/>
            <a:ext cx="2212914" cy="646331"/>
          </a:xfrm>
          <a:prstGeom prst="rect">
            <a:avLst/>
          </a:prstGeom>
          <a:noFill/>
        </p:spPr>
        <p:txBody>
          <a:bodyPr wrap="none" rtlCol="0">
            <a:spAutoFit/>
          </a:bodyPr>
          <a:lstStyle/>
          <a:p>
            <a:pPr algn="ctr"/>
            <a:r>
              <a:rPr lang="en-US" dirty="0">
                <a:solidFill>
                  <a:srgbClr val="0070C0"/>
                </a:solidFill>
              </a:rPr>
              <a:t>We covered</a:t>
            </a:r>
            <a:br>
              <a:rPr lang="en-US" dirty="0">
                <a:solidFill>
                  <a:srgbClr val="0070C0"/>
                </a:solidFill>
              </a:rPr>
            </a:br>
            <a:r>
              <a:rPr lang="en-US" dirty="0">
                <a:solidFill>
                  <a:srgbClr val="0070C0"/>
                </a:solidFill>
              </a:rPr>
              <a:t>graphs and examples.</a:t>
            </a:r>
          </a:p>
        </p:txBody>
      </p:sp>
      <p:sp>
        <p:nvSpPr>
          <p:cNvPr id="8" name="Rectangle 7">
            <a:extLst>
              <a:ext uri="{FF2B5EF4-FFF2-40B4-BE49-F238E27FC236}">
                <a16:creationId xmlns:a16="http://schemas.microsoft.com/office/drawing/2014/main" id="{AD9AF9D8-A61E-8840-8A4C-830734D89224}"/>
              </a:ext>
            </a:extLst>
          </p:cNvPr>
          <p:cNvSpPr/>
          <p:nvPr/>
        </p:nvSpPr>
        <p:spPr>
          <a:xfrm>
            <a:off x="2133600" y="2724150"/>
            <a:ext cx="1600200" cy="1752600"/>
          </a:xfrm>
          <a:prstGeom prst="rect">
            <a:avLst/>
          </a:prstGeom>
          <a:noFill/>
          <a:ln w="28575">
            <a:solidFill>
              <a:srgbClr val="0070C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E6530A6E-F0D7-7D44-9DFD-E9755563F927}"/>
              </a:ext>
            </a:extLst>
          </p:cNvPr>
          <p:cNvCxnSpPr/>
          <p:nvPr/>
        </p:nvCxnSpPr>
        <p:spPr>
          <a:xfrm>
            <a:off x="1676400" y="2352598"/>
            <a:ext cx="457200" cy="371552"/>
          </a:xfrm>
          <a:prstGeom prst="straightConnector1">
            <a:avLst/>
          </a:prstGeom>
          <a:ln>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11" name="Rectangle 10">
            <a:extLst>
              <a:ext uri="{FF2B5EF4-FFF2-40B4-BE49-F238E27FC236}">
                <a16:creationId xmlns:a16="http://schemas.microsoft.com/office/drawing/2014/main" id="{652AC73E-1139-DF48-A840-DF1C97B37164}"/>
              </a:ext>
            </a:extLst>
          </p:cNvPr>
          <p:cNvSpPr/>
          <p:nvPr/>
        </p:nvSpPr>
        <p:spPr>
          <a:xfrm>
            <a:off x="4279547" y="895350"/>
            <a:ext cx="1810132" cy="1457248"/>
          </a:xfrm>
          <a:prstGeom prst="rect">
            <a:avLst/>
          </a:prstGeom>
          <a:noFill/>
          <a:ln w="28575">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 name="Straight Arrow Connector 11">
            <a:extLst>
              <a:ext uri="{FF2B5EF4-FFF2-40B4-BE49-F238E27FC236}">
                <a16:creationId xmlns:a16="http://schemas.microsoft.com/office/drawing/2014/main" id="{414A85D1-CF39-434C-B531-200C9BF5AC40}"/>
              </a:ext>
            </a:extLst>
          </p:cNvPr>
          <p:cNvCxnSpPr>
            <a:cxnSpLocks/>
          </p:cNvCxnSpPr>
          <p:nvPr/>
        </p:nvCxnSpPr>
        <p:spPr>
          <a:xfrm flipH="1">
            <a:off x="6172200" y="1252422"/>
            <a:ext cx="424036" cy="283088"/>
          </a:xfrm>
          <a:prstGeom prst="straightConnector1">
            <a:avLst/>
          </a:prstGeom>
          <a:ln>
            <a:solidFill>
              <a:srgbClr val="00B050"/>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14" name="Rectangle 13">
            <a:extLst>
              <a:ext uri="{FF2B5EF4-FFF2-40B4-BE49-F238E27FC236}">
                <a16:creationId xmlns:a16="http://schemas.microsoft.com/office/drawing/2014/main" id="{19ACE2A6-C18E-384C-A1C8-9577E5CBA821}"/>
              </a:ext>
            </a:extLst>
          </p:cNvPr>
          <p:cNvSpPr/>
          <p:nvPr/>
        </p:nvSpPr>
        <p:spPr>
          <a:xfrm>
            <a:off x="4109224" y="2695498"/>
            <a:ext cx="1810132" cy="1895552"/>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 name="Straight Arrow Connector 14">
            <a:extLst>
              <a:ext uri="{FF2B5EF4-FFF2-40B4-BE49-F238E27FC236}">
                <a16:creationId xmlns:a16="http://schemas.microsoft.com/office/drawing/2014/main" id="{290720E4-D620-384F-881B-3EC15477B9FF}"/>
              </a:ext>
            </a:extLst>
          </p:cNvPr>
          <p:cNvCxnSpPr>
            <a:cxnSpLocks/>
          </p:cNvCxnSpPr>
          <p:nvPr/>
        </p:nvCxnSpPr>
        <p:spPr>
          <a:xfrm flipH="1">
            <a:off x="5986202" y="2235482"/>
            <a:ext cx="1100398" cy="582622"/>
          </a:xfrm>
          <a:prstGeom prst="straightConnector1">
            <a:avLst/>
          </a:prstGeom>
          <a:ln>
            <a:solidFill>
              <a:srgbClr val="FF0000"/>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9ECD34C0-9BCD-1847-B9FD-4E6AC811A492}"/>
              </a:ext>
            </a:extLst>
          </p:cNvPr>
          <p:cNvSpPr txBox="1"/>
          <p:nvPr/>
        </p:nvSpPr>
        <p:spPr>
          <a:xfrm>
            <a:off x="7005691" y="1589151"/>
            <a:ext cx="1936941" cy="923330"/>
          </a:xfrm>
          <a:prstGeom prst="rect">
            <a:avLst/>
          </a:prstGeom>
          <a:noFill/>
        </p:spPr>
        <p:txBody>
          <a:bodyPr wrap="none" rtlCol="0">
            <a:spAutoFit/>
          </a:bodyPr>
          <a:lstStyle/>
          <a:p>
            <a:pPr algn="ctr"/>
            <a:r>
              <a:rPr lang="en-US" dirty="0">
                <a:solidFill>
                  <a:srgbClr val="FF0000"/>
                </a:solidFill>
              </a:rPr>
              <a:t>Subject of this</a:t>
            </a:r>
            <a:br>
              <a:rPr lang="en-US" dirty="0">
                <a:solidFill>
                  <a:srgbClr val="FF0000"/>
                </a:solidFill>
              </a:rPr>
            </a:br>
            <a:r>
              <a:rPr lang="en-US" dirty="0">
                <a:solidFill>
                  <a:srgbClr val="FF0000"/>
                </a:solidFill>
              </a:rPr>
              <a:t>lecture and part of</a:t>
            </a:r>
            <a:br>
              <a:rPr lang="en-US" dirty="0">
                <a:solidFill>
                  <a:srgbClr val="FF0000"/>
                </a:solidFill>
              </a:rPr>
            </a:br>
            <a:r>
              <a:rPr lang="en-US" dirty="0">
                <a:solidFill>
                  <a:srgbClr val="FF0000"/>
                </a:solidFill>
              </a:rPr>
              <a:t>HW4</a:t>
            </a:r>
          </a:p>
        </p:txBody>
      </p:sp>
    </p:spTree>
    <p:extLst>
      <p:ext uri="{BB962C8B-B14F-4D97-AF65-F5344CB8AC3E}">
        <p14:creationId xmlns:p14="http://schemas.microsoft.com/office/powerpoint/2010/main" val="42837002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One Taxonomy</a:t>
            </a:r>
          </a:p>
        </p:txBody>
      </p:sp>
      <p:pic>
        <p:nvPicPr>
          <p:cNvPr id="4" name="Picture 3"/>
          <p:cNvPicPr>
            <a:picLocks noChangeAspect="1"/>
          </p:cNvPicPr>
          <p:nvPr/>
        </p:nvPicPr>
        <p:blipFill>
          <a:blip r:embed="rId2"/>
          <a:stretch>
            <a:fillRect/>
          </a:stretch>
        </p:blipFill>
        <p:spPr>
          <a:xfrm>
            <a:off x="1295400" y="590550"/>
            <a:ext cx="5410200" cy="4052401"/>
          </a:xfrm>
          <a:prstGeom prst="rect">
            <a:avLst/>
          </a:prstGeom>
          <a:ln>
            <a:solidFill>
              <a:schemeClr val="accent1"/>
            </a:solidFill>
          </a:ln>
        </p:spPr>
      </p:pic>
    </p:spTree>
    <p:extLst>
      <p:ext uri="{BB962C8B-B14F-4D97-AF65-F5344CB8AC3E}">
        <p14:creationId xmlns:p14="http://schemas.microsoft.com/office/powerpoint/2010/main" val="83146613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Another Taxonomy</a:t>
            </a:r>
          </a:p>
        </p:txBody>
      </p:sp>
      <p:pic>
        <p:nvPicPr>
          <p:cNvPr id="3" name="Picture 2"/>
          <p:cNvPicPr>
            <a:picLocks noChangeAspect="1"/>
          </p:cNvPicPr>
          <p:nvPr/>
        </p:nvPicPr>
        <p:blipFill>
          <a:blip r:embed="rId2"/>
          <a:stretch>
            <a:fillRect/>
          </a:stretch>
        </p:blipFill>
        <p:spPr>
          <a:xfrm>
            <a:off x="1524000" y="514350"/>
            <a:ext cx="5623639" cy="4019404"/>
          </a:xfrm>
          <a:prstGeom prst="rect">
            <a:avLst/>
          </a:prstGeom>
        </p:spPr>
      </p:pic>
    </p:spTree>
    <p:extLst>
      <p:ext uri="{BB962C8B-B14F-4D97-AF65-F5344CB8AC3E}">
        <p14:creationId xmlns:p14="http://schemas.microsoft.com/office/powerpoint/2010/main" val="8734300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 Cases</a:t>
            </a:r>
          </a:p>
        </p:txBody>
      </p:sp>
      <p:sp>
        <p:nvSpPr>
          <p:cNvPr id="3" name="Content Placeholder 2"/>
          <p:cNvSpPr>
            <a:spLocks noGrp="1"/>
          </p:cNvSpPr>
          <p:nvPr>
            <p:ph sz="quarter" idx="1"/>
          </p:nvPr>
        </p:nvSpPr>
        <p:spPr>
          <a:xfrm>
            <a:off x="104118" y="552450"/>
            <a:ext cx="4257116" cy="4038600"/>
          </a:xfrm>
        </p:spPr>
        <p:txBody>
          <a:bodyPr/>
          <a:lstStyle/>
          <a:p>
            <a:pPr marL="0" indent="0">
              <a:buNone/>
            </a:pPr>
            <a:r>
              <a:rPr lang="en-US" sz="1600" dirty="0"/>
              <a:t>Motivations</a:t>
            </a:r>
          </a:p>
          <a:p>
            <a:r>
              <a:rPr lang="en-US" sz="1600" dirty="0"/>
              <a:t>Massive write performance.</a:t>
            </a:r>
          </a:p>
          <a:p>
            <a:r>
              <a:rPr lang="en-US" sz="1600" dirty="0"/>
              <a:t>Fast key value look ups.</a:t>
            </a:r>
          </a:p>
          <a:p>
            <a:r>
              <a:rPr lang="en-US" sz="1600" dirty="0"/>
              <a:t>Flexible schema and data types.</a:t>
            </a:r>
          </a:p>
          <a:p>
            <a:r>
              <a:rPr lang="en-US" sz="1600" dirty="0"/>
              <a:t>No single point of failure.</a:t>
            </a:r>
          </a:p>
          <a:p>
            <a:r>
              <a:rPr lang="en-US" sz="1600" dirty="0"/>
              <a:t>Fast prototyping and development.</a:t>
            </a:r>
          </a:p>
          <a:p>
            <a:r>
              <a:rPr lang="en-US" sz="1600" dirty="0"/>
              <a:t>Out of the box scalability.</a:t>
            </a:r>
          </a:p>
          <a:p>
            <a:r>
              <a:rPr lang="en-US" sz="1600" dirty="0"/>
              <a:t>Easy maintenance.</a:t>
            </a:r>
          </a:p>
          <a:p>
            <a:endParaRPr lang="en-US" sz="1600" dirty="0"/>
          </a:p>
          <a:p>
            <a:endParaRPr lang="en-US" sz="1600" dirty="0"/>
          </a:p>
        </p:txBody>
      </p:sp>
      <p:sp>
        <p:nvSpPr>
          <p:cNvPr id="4" name="Content Placeholder 2">
            <a:extLst>
              <a:ext uri="{FF2B5EF4-FFF2-40B4-BE49-F238E27FC236}">
                <a16:creationId xmlns:a16="http://schemas.microsoft.com/office/drawing/2014/main" id="{EAB2728E-378D-B84D-8FC0-798AF9578438}"/>
              </a:ext>
            </a:extLst>
          </p:cNvPr>
          <p:cNvSpPr txBox="1">
            <a:spLocks/>
          </p:cNvSpPr>
          <p:nvPr/>
        </p:nvSpPr>
        <p:spPr>
          <a:xfrm>
            <a:off x="4572000" y="461050"/>
            <a:ext cx="4485716" cy="4221400"/>
          </a:xfrm>
          <a:prstGeom prst="rect">
            <a:avLst/>
          </a:prstGeom>
        </p:spPr>
        <p:txBody>
          <a:bodyPr>
            <a:normAutofit/>
          </a:bodyPr>
          <a:lstStyle>
            <a:lvl1pPr marL="342900" indent="-3429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1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16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14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14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200" rtl="0" eaLnBrk="1" fontAlgn="base" latinLnBrk="0" hangingPunct="1">
              <a:lnSpc>
                <a:spcPct val="100000"/>
              </a:lnSpc>
              <a:spcBef>
                <a:spcPct val="20000"/>
              </a:spcBef>
              <a:spcAft>
                <a:spcPct val="0"/>
              </a:spcAft>
              <a:buClrTx/>
              <a:buSzTx/>
              <a:buFont typeface="Arial" charset="0"/>
              <a:buNone/>
              <a:tabLst/>
              <a:defRPr/>
            </a:pPr>
            <a:r>
              <a:rPr kumimoji="0" lang="en-US" sz="1600" b="0" i="0" u="none" strike="noStrike" kern="1200" cap="none" spc="0" normalizeH="0" baseline="0" noProof="0" dirty="0">
                <a:ln>
                  <a:noFill/>
                </a:ln>
                <a:solidFill>
                  <a:prstClr val="black"/>
                </a:solidFill>
                <a:effectLst/>
                <a:uLnTx/>
                <a:uFillTx/>
                <a:latin typeface="Calibri"/>
                <a:ea typeface="ＭＳ Ｐゴシック" charset="-128"/>
                <a:cs typeface="+mn-cs"/>
              </a:rPr>
              <a:t>What is wrong with SQL/Relational?</a:t>
            </a:r>
          </a:p>
          <a:p>
            <a:pPr marL="342900" marR="0" lvl="0" indent="-342900" algn="l" defTabSz="457200" rtl="0" eaLnBrk="1" fontAlgn="base" latinLnBrk="0" hangingPunct="1">
              <a:lnSpc>
                <a:spcPct val="100000"/>
              </a:lnSpc>
              <a:spcBef>
                <a:spcPct val="20000"/>
              </a:spcBef>
              <a:spcAft>
                <a:spcPct val="0"/>
              </a:spcAft>
              <a:buClrTx/>
              <a:buSzTx/>
              <a:buFont typeface="Arial" charset="0"/>
              <a:buChar char="•"/>
              <a:tabLst/>
              <a:defRPr/>
            </a:pPr>
            <a:r>
              <a:rPr kumimoji="0" lang="en-US" sz="1600" b="0" i="0" u="none" strike="noStrike" kern="1200" cap="none" spc="0" normalizeH="0" baseline="0" noProof="0" dirty="0">
                <a:ln>
                  <a:noFill/>
                </a:ln>
                <a:solidFill>
                  <a:prstClr val="black"/>
                </a:solidFill>
                <a:effectLst/>
                <a:uLnTx/>
                <a:uFillTx/>
                <a:latin typeface="Calibri"/>
                <a:ea typeface="ＭＳ Ｐゴシック" charset="-128"/>
                <a:cs typeface="+mn-cs"/>
              </a:rPr>
              <a:t>Nothing. One size fits all? Not really. </a:t>
            </a:r>
          </a:p>
          <a:p>
            <a:pPr marL="342900" marR="0" lvl="0" indent="-342900" algn="l" defTabSz="457200" rtl="0" eaLnBrk="1" fontAlgn="base" latinLnBrk="0" hangingPunct="1">
              <a:lnSpc>
                <a:spcPct val="100000"/>
              </a:lnSpc>
              <a:spcBef>
                <a:spcPct val="20000"/>
              </a:spcBef>
              <a:spcAft>
                <a:spcPct val="0"/>
              </a:spcAft>
              <a:buClrTx/>
              <a:buSzTx/>
              <a:buFont typeface="Arial" charset="0"/>
              <a:buChar char="•"/>
              <a:tabLst/>
              <a:defRPr/>
            </a:pPr>
            <a:r>
              <a:rPr kumimoji="0" lang="en-US" sz="1600" b="0" i="0" u="none" strike="noStrike" kern="1200" cap="none" spc="0" normalizeH="0" baseline="0" noProof="0" dirty="0">
                <a:ln>
                  <a:noFill/>
                </a:ln>
                <a:solidFill>
                  <a:prstClr val="black"/>
                </a:solidFill>
                <a:effectLst/>
                <a:uLnTx/>
                <a:uFillTx/>
                <a:latin typeface="Calibri"/>
                <a:ea typeface="ＭＳ Ｐゴシック" charset="-128"/>
                <a:cs typeface="+mn-cs"/>
              </a:rPr>
              <a:t>Impedance mismatch. – </a:t>
            </a:r>
            <a:br>
              <a:rPr kumimoji="0" lang="en-US" sz="1600" b="0" i="0" u="none" strike="noStrike" kern="1200" cap="none" spc="0" normalizeH="0" baseline="0" noProof="0" dirty="0">
                <a:ln>
                  <a:noFill/>
                </a:ln>
                <a:solidFill>
                  <a:prstClr val="black"/>
                </a:solidFill>
                <a:effectLst/>
                <a:uLnTx/>
                <a:uFillTx/>
                <a:latin typeface="Calibri"/>
                <a:ea typeface="ＭＳ Ｐゴシック" charset="-128"/>
                <a:cs typeface="+mn-cs"/>
              </a:rPr>
            </a:br>
            <a:r>
              <a:rPr kumimoji="0" lang="en-US" sz="1600" b="0" i="0" u="none" strike="noStrike" kern="1200" cap="none" spc="0" normalizeH="0" baseline="0" noProof="0" dirty="0">
                <a:ln>
                  <a:noFill/>
                </a:ln>
                <a:solidFill>
                  <a:prstClr val="black"/>
                </a:solidFill>
                <a:effectLst/>
                <a:uLnTx/>
                <a:uFillTx/>
                <a:latin typeface="Calibri"/>
                <a:ea typeface="ＭＳ Ｐゴシック" charset="-128"/>
                <a:cs typeface="+mn-cs"/>
              </a:rPr>
              <a:t>Object Relational Mapping doesn’t</a:t>
            </a:r>
            <a:br>
              <a:rPr kumimoji="0" lang="en-US" sz="1600" b="0" i="0" u="none" strike="noStrike" kern="1200" cap="none" spc="0" normalizeH="0" baseline="0" noProof="0" dirty="0">
                <a:ln>
                  <a:noFill/>
                </a:ln>
                <a:solidFill>
                  <a:prstClr val="black"/>
                </a:solidFill>
                <a:effectLst/>
                <a:uLnTx/>
                <a:uFillTx/>
                <a:latin typeface="Calibri"/>
                <a:ea typeface="ＭＳ Ｐゴシック" charset="-128"/>
                <a:cs typeface="+mn-cs"/>
              </a:rPr>
            </a:br>
            <a:r>
              <a:rPr kumimoji="0" lang="en-US" sz="1600" b="0" i="0" u="none" strike="noStrike" kern="1200" cap="none" spc="0" normalizeH="0" baseline="0" noProof="0" dirty="0">
                <a:ln>
                  <a:noFill/>
                </a:ln>
                <a:solidFill>
                  <a:prstClr val="black"/>
                </a:solidFill>
                <a:effectLst/>
                <a:uLnTx/>
                <a:uFillTx/>
                <a:latin typeface="Calibri"/>
                <a:ea typeface="ＭＳ Ｐゴシック" charset="-128"/>
                <a:cs typeface="+mn-cs"/>
              </a:rPr>
              <a:t>work quite well.</a:t>
            </a:r>
          </a:p>
          <a:p>
            <a:pPr marL="342900" marR="0" lvl="0" indent="-342900" algn="l" defTabSz="457200" rtl="0" eaLnBrk="1" fontAlgn="base" latinLnBrk="0" hangingPunct="1">
              <a:lnSpc>
                <a:spcPct val="100000"/>
              </a:lnSpc>
              <a:spcBef>
                <a:spcPct val="20000"/>
              </a:spcBef>
              <a:spcAft>
                <a:spcPct val="0"/>
              </a:spcAft>
              <a:buClrTx/>
              <a:buSzTx/>
              <a:buFont typeface="Arial" charset="0"/>
              <a:buChar char="•"/>
              <a:tabLst/>
              <a:defRPr/>
            </a:pPr>
            <a:r>
              <a:rPr kumimoji="0" lang="en-US" sz="1600" b="0" i="0" u="none" strike="noStrike" kern="1200" cap="none" spc="0" normalizeH="0" baseline="0" noProof="0" dirty="0">
                <a:ln>
                  <a:noFill/>
                </a:ln>
                <a:solidFill>
                  <a:prstClr val="black"/>
                </a:solidFill>
                <a:effectLst/>
                <a:uLnTx/>
                <a:uFillTx/>
                <a:latin typeface="Calibri"/>
                <a:ea typeface="ＭＳ Ｐゴシック" charset="-128"/>
                <a:cs typeface="+mn-cs"/>
              </a:rPr>
              <a:t>Rigid schema design.</a:t>
            </a:r>
          </a:p>
          <a:p>
            <a:pPr marL="342900" marR="0" lvl="0" indent="-342900" algn="l" defTabSz="457200" rtl="0" eaLnBrk="1" fontAlgn="base" latinLnBrk="0" hangingPunct="1">
              <a:lnSpc>
                <a:spcPct val="100000"/>
              </a:lnSpc>
              <a:spcBef>
                <a:spcPct val="20000"/>
              </a:spcBef>
              <a:spcAft>
                <a:spcPct val="0"/>
              </a:spcAft>
              <a:buClrTx/>
              <a:buSzTx/>
              <a:buFont typeface="Arial" charset="0"/>
              <a:buChar char="•"/>
              <a:tabLst/>
              <a:defRPr/>
            </a:pPr>
            <a:r>
              <a:rPr kumimoji="0" lang="en-US" sz="1600" b="0" i="0" u="none" strike="noStrike" kern="1200" cap="none" spc="0" normalizeH="0" baseline="0" noProof="0" dirty="0">
                <a:ln>
                  <a:noFill/>
                </a:ln>
                <a:solidFill>
                  <a:prstClr val="black"/>
                </a:solidFill>
                <a:effectLst/>
                <a:uLnTx/>
                <a:uFillTx/>
                <a:latin typeface="Calibri"/>
                <a:ea typeface="ＭＳ Ｐゴシック" charset="-128"/>
                <a:cs typeface="+mn-cs"/>
              </a:rPr>
              <a:t>Harder to scale.</a:t>
            </a:r>
          </a:p>
          <a:p>
            <a:pPr marL="342900" marR="0" lvl="0" indent="-342900" algn="l" defTabSz="457200" rtl="0" eaLnBrk="1" fontAlgn="base" latinLnBrk="0" hangingPunct="1">
              <a:lnSpc>
                <a:spcPct val="100000"/>
              </a:lnSpc>
              <a:spcBef>
                <a:spcPct val="20000"/>
              </a:spcBef>
              <a:spcAft>
                <a:spcPct val="0"/>
              </a:spcAft>
              <a:buClrTx/>
              <a:buSzTx/>
              <a:buFont typeface="Arial" charset="0"/>
              <a:buChar char="•"/>
              <a:tabLst/>
              <a:defRPr/>
            </a:pPr>
            <a:r>
              <a:rPr kumimoji="0" lang="en-US" sz="1600" b="0" i="0" u="none" strike="noStrike" kern="1200" cap="none" spc="0" normalizeH="0" baseline="0" noProof="0" dirty="0">
                <a:ln>
                  <a:noFill/>
                </a:ln>
                <a:solidFill>
                  <a:prstClr val="black"/>
                </a:solidFill>
                <a:effectLst/>
                <a:uLnTx/>
                <a:uFillTx/>
                <a:latin typeface="Calibri"/>
                <a:ea typeface="ＭＳ Ｐゴシック" charset="-128"/>
                <a:cs typeface="+mn-cs"/>
              </a:rPr>
              <a:t>Replication.</a:t>
            </a:r>
          </a:p>
          <a:p>
            <a:pPr marL="342900" marR="0" lvl="0" indent="-342900" algn="l" defTabSz="457200" rtl="0" eaLnBrk="1" fontAlgn="base" latinLnBrk="0" hangingPunct="1">
              <a:lnSpc>
                <a:spcPct val="100000"/>
              </a:lnSpc>
              <a:spcBef>
                <a:spcPct val="20000"/>
              </a:spcBef>
              <a:spcAft>
                <a:spcPct val="0"/>
              </a:spcAft>
              <a:buClrTx/>
              <a:buSzTx/>
              <a:buFont typeface="Arial" charset="0"/>
              <a:buChar char="•"/>
              <a:tabLst/>
              <a:defRPr/>
            </a:pPr>
            <a:r>
              <a:rPr kumimoji="0" lang="en-US" sz="1600" b="0" i="0" u="none" strike="noStrike" kern="1200" cap="none" spc="0" normalizeH="0" baseline="0" noProof="0" dirty="0">
                <a:ln>
                  <a:noFill/>
                </a:ln>
                <a:solidFill>
                  <a:prstClr val="black"/>
                </a:solidFill>
                <a:effectLst/>
                <a:uLnTx/>
                <a:uFillTx/>
                <a:latin typeface="Calibri"/>
                <a:ea typeface="ＭＳ Ｐゴシック" charset="-128"/>
                <a:cs typeface="+mn-cs"/>
              </a:rPr>
              <a:t>Joins across multiple nodes? Hard.</a:t>
            </a:r>
          </a:p>
          <a:p>
            <a:pPr marL="342900" marR="0" lvl="0" indent="-342900" algn="l" defTabSz="457200" rtl="0" eaLnBrk="1" fontAlgn="base" latinLnBrk="0" hangingPunct="1">
              <a:lnSpc>
                <a:spcPct val="100000"/>
              </a:lnSpc>
              <a:spcBef>
                <a:spcPct val="20000"/>
              </a:spcBef>
              <a:spcAft>
                <a:spcPct val="0"/>
              </a:spcAft>
              <a:buClrTx/>
              <a:buSzTx/>
              <a:buFont typeface="Arial" charset="0"/>
              <a:buChar char="•"/>
              <a:tabLst/>
              <a:defRPr/>
            </a:pPr>
            <a:r>
              <a:rPr kumimoji="0" lang="en-US" sz="1600" b="0" i="0" u="none" strike="noStrike" kern="1200" cap="none" spc="0" normalizeH="0" baseline="0" noProof="0" dirty="0">
                <a:ln>
                  <a:noFill/>
                </a:ln>
                <a:solidFill>
                  <a:prstClr val="black"/>
                </a:solidFill>
                <a:effectLst/>
                <a:uLnTx/>
                <a:uFillTx/>
                <a:latin typeface="Calibri"/>
                <a:ea typeface="ＭＳ Ｐゴシック" charset="-128"/>
                <a:cs typeface="+mn-cs"/>
              </a:rPr>
              <a:t>How does RDMS handle data growth? Hard.</a:t>
            </a:r>
          </a:p>
          <a:p>
            <a:pPr marL="342900" marR="0" lvl="0" indent="-342900" algn="l" defTabSz="457200" rtl="0" eaLnBrk="1" fontAlgn="base" latinLnBrk="0" hangingPunct="1">
              <a:lnSpc>
                <a:spcPct val="100000"/>
              </a:lnSpc>
              <a:spcBef>
                <a:spcPct val="20000"/>
              </a:spcBef>
              <a:spcAft>
                <a:spcPct val="0"/>
              </a:spcAft>
              <a:buClrTx/>
              <a:buSzTx/>
              <a:buFont typeface="Arial" charset="0"/>
              <a:buChar char="•"/>
              <a:tabLst/>
              <a:defRPr/>
            </a:pPr>
            <a:r>
              <a:rPr kumimoji="0" lang="en-US" sz="1600" b="0" i="0" u="none" strike="noStrike" kern="1200" cap="none" spc="0" normalizeH="0" baseline="0" noProof="0" dirty="0">
                <a:ln>
                  <a:noFill/>
                </a:ln>
                <a:solidFill>
                  <a:prstClr val="black"/>
                </a:solidFill>
                <a:effectLst/>
                <a:uLnTx/>
                <a:uFillTx/>
                <a:latin typeface="Calibri"/>
                <a:ea typeface="ＭＳ Ｐゴシック" charset="-128"/>
                <a:cs typeface="+mn-cs"/>
              </a:rPr>
              <a:t>Need for a DBA.</a:t>
            </a:r>
          </a:p>
          <a:p>
            <a:pPr marL="342900" marR="0" lvl="0" indent="-342900" algn="l" defTabSz="457200" rtl="0" eaLnBrk="1" fontAlgn="base" latinLnBrk="0" hangingPunct="1">
              <a:lnSpc>
                <a:spcPct val="100000"/>
              </a:lnSpc>
              <a:spcBef>
                <a:spcPct val="20000"/>
              </a:spcBef>
              <a:spcAft>
                <a:spcPct val="0"/>
              </a:spcAft>
              <a:buClrTx/>
              <a:buSzTx/>
              <a:buFont typeface="Arial" charset="0"/>
              <a:buChar char="•"/>
              <a:tabLst/>
              <a:defRPr/>
            </a:pPr>
            <a:r>
              <a:rPr kumimoji="0" lang="en-US" sz="1600" b="0" i="0" u="none" strike="noStrike" kern="1200" cap="none" spc="0" normalizeH="0" baseline="0" noProof="0" dirty="0">
                <a:ln>
                  <a:noFill/>
                </a:ln>
                <a:solidFill>
                  <a:prstClr val="black"/>
                </a:solidFill>
                <a:effectLst/>
                <a:uLnTx/>
                <a:uFillTx/>
                <a:latin typeface="Calibri"/>
                <a:ea typeface="ＭＳ Ｐゴシック" charset="-128"/>
                <a:cs typeface="+mn-cs"/>
              </a:rPr>
              <a:t>Many programmers are already familiar with it.</a:t>
            </a:r>
          </a:p>
          <a:p>
            <a:pPr marL="342900" marR="0" lvl="0" indent="-342900" algn="l" defTabSz="457200" rtl="0" eaLnBrk="1" fontAlgn="base" latinLnBrk="0" hangingPunct="1">
              <a:lnSpc>
                <a:spcPct val="100000"/>
              </a:lnSpc>
              <a:spcBef>
                <a:spcPct val="20000"/>
              </a:spcBef>
              <a:spcAft>
                <a:spcPct val="0"/>
              </a:spcAft>
              <a:buClrTx/>
              <a:buSzTx/>
              <a:buFont typeface="Arial" charset="0"/>
              <a:buChar char="•"/>
              <a:tabLst/>
              <a:defRPr/>
            </a:pPr>
            <a:r>
              <a:rPr kumimoji="0" lang="en-US" sz="1600" b="0" i="0" u="none" strike="noStrike" kern="1200" cap="none" spc="0" normalizeH="0" baseline="0" noProof="0" dirty="0">
                <a:ln>
                  <a:noFill/>
                </a:ln>
                <a:solidFill>
                  <a:prstClr val="black"/>
                </a:solidFill>
                <a:effectLst/>
                <a:uLnTx/>
                <a:uFillTx/>
                <a:latin typeface="Calibri"/>
                <a:ea typeface="ＭＳ Ｐゴシック" charset="-128"/>
                <a:cs typeface="+mn-cs"/>
              </a:rPr>
              <a:t>Transactions and ACID make development easy.</a:t>
            </a:r>
          </a:p>
          <a:p>
            <a:pPr marL="342900" marR="0" lvl="0" indent="-342900" algn="l" defTabSz="457200" rtl="0" eaLnBrk="1" fontAlgn="base" latinLnBrk="0" hangingPunct="1">
              <a:lnSpc>
                <a:spcPct val="100000"/>
              </a:lnSpc>
              <a:spcBef>
                <a:spcPct val="20000"/>
              </a:spcBef>
              <a:spcAft>
                <a:spcPct val="0"/>
              </a:spcAft>
              <a:buClrTx/>
              <a:buSzTx/>
              <a:buFont typeface="Arial" charset="0"/>
              <a:buChar char="•"/>
              <a:tabLst/>
              <a:defRPr/>
            </a:pPr>
            <a:r>
              <a:rPr kumimoji="0" lang="en-US" sz="1600" b="0" i="0" u="none" strike="noStrike" kern="1200" cap="none" spc="0" normalizeH="0" baseline="0" noProof="0" dirty="0">
                <a:ln>
                  <a:noFill/>
                </a:ln>
                <a:solidFill>
                  <a:prstClr val="black"/>
                </a:solidFill>
                <a:effectLst/>
                <a:uLnTx/>
                <a:uFillTx/>
                <a:latin typeface="Calibri"/>
                <a:ea typeface="ＭＳ Ｐゴシック" charset="-128"/>
                <a:cs typeface="+mn-cs"/>
              </a:rPr>
              <a:t>Lots of tools to use.</a:t>
            </a:r>
          </a:p>
        </p:txBody>
      </p:sp>
    </p:spTree>
    <p:extLst>
      <p:ext uri="{BB962C8B-B14F-4D97-AF65-F5344CB8AC3E}">
        <p14:creationId xmlns:p14="http://schemas.microsoft.com/office/powerpoint/2010/main" val="31662752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5794" name="Rectangle 2"/>
          <p:cNvSpPr>
            <a:spLocks noGrp="1" noChangeArrowheads="1"/>
          </p:cNvSpPr>
          <p:nvPr>
            <p:ph type="title"/>
          </p:nvPr>
        </p:nvSpPr>
        <p:spPr>
          <a:xfrm>
            <a:off x="2050256" y="39291"/>
            <a:ext cx="5044679" cy="466725"/>
          </a:xfrm>
        </p:spPr>
        <p:txBody>
          <a:bodyPr/>
          <a:lstStyle/>
          <a:p>
            <a:pPr>
              <a:defRPr/>
            </a:pPr>
            <a:r>
              <a:rPr lang="en-US" altLang="en-US">
                <a:effectLst>
                  <a:outerShdw blurRad="38100" dist="38100" dir="2700000" algn="tl">
                    <a:srgbClr val="C0C0C0"/>
                  </a:outerShdw>
                </a:effectLst>
              </a:rPr>
              <a:t>Aggregation</a:t>
            </a:r>
          </a:p>
        </p:txBody>
      </p:sp>
      <p:sp>
        <p:nvSpPr>
          <p:cNvPr id="66563" name="Rectangle 3"/>
          <p:cNvSpPr>
            <a:spLocks noChangeArrowheads="1"/>
          </p:cNvSpPr>
          <p:nvPr/>
        </p:nvSpPr>
        <p:spPr bwMode="auto">
          <a:xfrm>
            <a:off x="1675661" y="803672"/>
            <a:ext cx="5759388" cy="7790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1600">
                <a:solidFill>
                  <a:schemeClr val="tx1"/>
                </a:solidFill>
                <a:latin typeface="Helvetica" panose="020B0604020202020204" pitchFamily="34" charset="0"/>
                <a:ea typeface="ＭＳ Ｐゴシック" panose="020B0600070205080204" pitchFamily="34" charset="-128"/>
              </a:defRPr>
            </a:lvl1pPr>
            <a:lvl2pPr marL="742950" indent="-285750">
              <a:defRPr sz="1600">
                <a:solidFill>
                  <a:schemeClr val="tx1"/>
                </a:solidFill>
                <a:latin typeface="Helvetica" panose="020B0604020202020204" pitchFamily="34" charset="0"/>
                <a:ea typeface="ＭＳ Ｐゴシック" panose="020B0600070205080204" pitchFamily="34" charset="-128"/>
              </a:defRPr>
            </a:lvl2pPr>
            <a:lvl3pPr marL="1143000" indent="-228600">
              <a:defRPr sz="1600">
                <a:solidFill>
                  <a:schemeClr val="tx1"/>
                </a:solidFill>
                <a:latin typeface="Helvetica" panose="020B0604020202020204" pitchFamily="34" charset="0"/>
                <a:ea typeface="ＭＳ Ｐゴシック" panose="020B0600070205080204" pitchFamily="34" charset="-128"/>
              </a:defRPr>
            </a:lvl3pPr>
            <a:lvl4pPr marL="1600200" indent="-228600">
              <a:defRPr sz="1600">
                <a:solidFill>
                  <a:schemeClr val="tx1"/>
                </a:solidFill>
                <a:latin typeface="Helvetica" panose="020B0604020202020204" pitchFamily="34" charset="0"/>
                <a:ea typeface="ＭＳ Ｐゴシック" panose="020B0600070205080204" pitchFamily="34" charset="-128"/>
              </a:defRPr>
            </a:lvl4pPr>
            <a:lvl5pPr marL="2057400" indent="-228600">
              <a:defRPr sz="1600">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300038" marR="0" lvl="0" indent="-257175" algn="l" defTabSz="685800" rtl="0" eaLnBrk="0" fontAlgn="base" latinLnBrk="0" hangingPunct="0">
              <a:lnSpc>
                <a:spcPct val="100000"/>
              </a:lnSpc>
              <a:spcBef>
                <a:spcPct val="50000"/>
              </a:spcBef>
              <a:spcAft>
                <a:spcPct val="0"/>
              </a:spcAft>
              <a:buClr>
                <a:srgbClr val="002060"/>
              </a:buClr>
              <a:buSzPct val="110000"/>
              <a:buFont typeface="Wingdings" panose="05000000000000000000" pitchFamily="2" charset="2"/>
              <a:buChar char="§"/>
              <a:tabLst/>
              <a:defRPr/>
            </a:pP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panose="020B0600070205080204" pitchFamily="34" charset="-128"/>
                <a:cs typeface="+mn-cs"/>
              </a:rPr>
              <a:t>Consider the ternary relationship </a:t>
            </a:r>
            <a:r>
              <a:rPr kumimoji="1"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ＭＳ Ｐゴシック" panose="020B0600070205080204" pitchFamily="34" charset="-128"/>
                <a:cs typeface="+mn-cs"/>
              </a:rPr>
              <a:t>proj_guide</a:t>
            </a: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panose="020B0600070205080204" pitchFamily="34" charset="-128"/>
                <a:cs typeface="+mn-cs"/>
              </a:rPr>
              <a:t>, which we saw earlier</a:t>
            </a:r>
          </a:p>
          <a:p>
            <a:pPr marL="300038" marR="0" lvl="0" indent="-257175" algn="l" defTabSz="685800" rtl="0" eaLnBrk="0" fontAlgn="base" latinLnBrk="0" hangingPunct="0">
              <a:lnSpc>
                <a:spcPct val="100000"/>
              </a:lnSpc>
              <a:spcBef>
                <a:spcPct val="50000"/>
              </a:spcBef>
              <a:spcAft>
                <a:spcPct val="0"/>
              </a:spcAft>
              <a:buClr>
                <a:srgbClr val="002060"/>
              </a:buClr>
              <a:buSzPct val="110000"/>
              <a:buFont typeface="Wingdings" panose="05000000000000000000" pitchFamily="2" charset="2"/>
              <a:buChar char="§"/>
              <a:tabLst/>
              <a:defRPr/>
            </a:pP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panose="020B0600070205080204" pitchFamily="34" charset="-128"/>
                <a:cs typeface="+mn-cs"/>
              </a:rPr>
              <a:t>Suppose we want to record evaluations of a student by a guide on a project</a:t>
            </a:r>
          </a:p>
        </p:txBody>
      </p:sp>
      <p:pic>
        <p:nvPicPr>
          <p:cNvPr id="66564" name="Picture 4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90672" y="1651327"/>
            <a:ext cx="3105341" cy="2460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1250970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8">
            <a:extLst>
              <a:ext uri="{FF2B5EF4-FFF2-40B4-BE49-F238E27FC236}">
                <a16:creationId xmlns:a16="http://schemas.microsoft.com/office/drawing/2014/main" id="{B6035C87-35FA-374A-9083-75575E10BC47}"/>
              </a:ext>
            </a:extLst>
          </p:cNvPr>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Documents</a:t>
            </a:r>
            <a:endParaRPr kumimoji="0" lang="en-US" altLang="en-US" sz="16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3" name="TextBox 9">
            <a:extLst>
              <a:ext uri="{FF2B5EF4-FFF2-40B4-BE49-F238E27FC236}">
                <a16:creationId xmlns:a16="http://schemas.microsoft.com/office/drawing/2014/main" id="{54A0658A-2F6D-E6AB-CD5A-705C6B232C34}"/>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80</a:t>
            </a:fld>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COMS W4111_002_2023_1: Lecture 8: ER, Relational, SQL Final; Module II; NoSQL		© Donald F. Ferguson, 2023</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82455188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A0660CA-4662-D64F-94D0-C96B846A34A5}"/>
              </a:ext>
            </a:extLst>
          </p:cNvPr>
          <p:cNvSpPr>
            <a:spLocks noGrp="1"/>
          </p:cNvSpPr>
          <p:nvPr>
            <p:ph idx="1"/>
          </p:nvPr>
        </p:nvSpPr>
        <p:spPr>
          <a:xfrm>
            <a:off x="3276600" y="642492"/>
            <a:ext cx="5715000" cy="3986658"/>
          </a:xfrm>
        </p:spPr>
        <p:txBody>
          <a:bodyPr/>
          <a:lstStyle/>
          <a:p>
            <a:r>
              <a:rPr lang="en-US" dirty="0"/>
              <a:t>There are 5 entity types on the form:</a:t>
            </a:r>
          </a:p>
          <a:p>
            <a:pPr lvl="1"/>
            <a:r>
              <a:rPr lang="en-US" dirty="0"/>
              <a:t>A “copy of” customer information.</a:t>
            </a:r>
          </a:p>
          <a:p>
            <a:pPr lvl="1"/>
            <a:r>
              <a:rPr lang="en-US" dirty="0"/>
              <a:t>Links (via </a:t>
            </a:r>
            <a:r>
              <a:rPr lang="en-US" dirty="0" err="1"/>
              <a:t>productCode</a:t>
            </a:r>
            <a:r>
              <a:rPr lang="en-US" dirty="0"/>
              <a:t>) to products</a:t>
            </a:r>
          </a:p>
          <a:p>
            <a:pPr lvl="1"/>
            <a:r>
              <a:rPr lang="en-US" dirty="0">
                <a:solidFill>
                  <a:srgbClr val="0070C0"/>
                </a:solidFill>
              </a:rPr>
              <a:t>Order</a:t>
            </a:r>
          </a:p>
          <a:p>
            <a:pPr lvl="1"/>
            <a:r>
              <a:rPr lang="en-US" dirty="0" err="1">
                <a:solidFill>
                  <a:srgbClr val="00B050"/>
                </a:solidFill>
              </a:rPr>
              <a:t>OrderDetails</a:t>
            </a:r>
            <a:endParaRPr lang="en-US" dirty="0">
              <a:solidFill>
                <a:srgbClr val="00B050"/>
              </a:solidFill>
            </a:endParaRPr>
          </a:p>
          <a:p>
            <a:pPr lvl="1"/>
            <a:r>
              <a:rPr lang="en-US" dirty="0">
                <a:solidFill>
                  <a:srgbClr val="FF0000"/>
                </a:solidFill>
              </a:rPr>
              <a:t>Comments</a:t>
            </a:r>
          </a:p>
          <a:p>
            <a:r>
              <a:rPr lang="en-US" i="1" u="sng" dirty="0"/>
              <a:t>But </a:t>
            </a:r>
            <a:r>
              <a:rPr lang="en-US" i="1" u="sng" dirty="0" err="1"/>
              <a:t>OrderDetails</a:t>
            </a:r>
            <a:r>
              <a:rPr lang="en-US" i="1" u="sng" dirty="0"/>
              <a:t> and Comments are somehow different from the others.</a:t>
            </a:r>
          </a:p>
          <a:p>
            <a:pPr lvl="1"/>
            <a:r>
              <a:rPr lang="en-US" i="1" u="sng" dirty="0"/>
              <a:t>These are arrays of objects</a:t>
            </a:r>
          </a:p>
          <a:p>
            <a:pPr lvl="1"/>
            <a:r>
              <a:rPr lang="en-US" i="1" u="sng" dirty="0"/>
              <a:t>That are sort of “inside” the order.</a:t>
            </a:r>
          </a:p>
          <a:p>
            <a:r>
              <a:rPr lang="en-US" dirty="0"/>
              <a:t>These are weak entities, but relational does not always handle these well.</a:t>
            </a:r>
          </a:p>
        </p:txBody>
      </p:sp>
      <p:sp>
        <p:nvSpPr>
          <p:cNvPr id="3" name="Title 2">
            <a:extLst>
              <a:ext uri="{FF2B5EF4-FFF2-40B4-BE49-F238E27FC236}">
                <a16:creationId xmlns:a16="http://schemas.microsoft.com/office/drawing/2014/main" id="{F46374F2-8846-F44D-9C19-D67C383E3B35}"/>
              </a:ext>
            </a:extLst>
          </p:cNvPr>
          <p:cNvSpPr>
            <a:spLocks noGrp="1"/>
          </p:cNvSpPr>
          <p:nvPr>
            <p:ph type="title"/>
          </p:nvPr>
        </p:nvSpPr>
        <p:spPr/>
        <p:txBody>
          <a:bodyPr/>
          <a:lstStyle/>
          <a:p>
            <a:r>
              <a:rPr lang="en-US" dirty="0"/>
              <a:t>Example Document – An Order</a:t>
            </a:r>
          </a:p>
        </p:txBody>
      </p:sp>
      <p:pic>
        <p:nvPicPr>
          <p:cNvPr id="1026" name="Picture 2" descr="Free Order Form Templates | Smartsheet">
            <a:extLst>
              <a:ext uri="{FF2B5EF4-FFF2-40B4-BE49-F238E27FC236}">
                <a16:creationId xmlns:a16="http://schemas.microsoft.com/office/drawing/2014/main" id="{19E1256F-4414-1345-8C12-0574274464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7655" y="568872"/>
            <a:ext cx="2801734" cy="3986658"/>
          </a:xfrm>
          <a:prstGeom prst="rect">
            <a:avLst/>
          </a:prstGeom>
          <a:noFill/>
          <a:extLst>
            <a:ext uri="{909E8E84-426E-40DD-AFC4-6F175D3DCCD1}">
              <a14:hiddenFill xmlns:a14="http://schemas.microsoft.com/office/drawing/2010/main">
                <a:solidFill>
                  <a:srgbClr val="FFFFFF"/>
                </a:solidFill>
              </a14:hiddenFill>
            </a:ext>
          </a:extLst>
        </p:spPr>
      </p:pic>
      <p:sp>
        <p:nvSpPr>
          <p:cNvPr id="4" name="Rounded Rectangle 3">
            <a:extLst>
              <a:ext uri="{FF2B5EF4-FFF2-40B4-BE49-F238E27FC236}">
                <a16:creationId xmlns:a16="http://schemas.microsoft.com/office/drawing/2014/main" id="{CFC9BEA4-05DF-8343-BA09-46027519A178}"/>
              </a:ext>
            </a:extLst>
          </p:cNvPr>
          <p:cNvSpPr/>
          <p:nvPr/>
        </p:nvSpPr>
        <p:spPr>
          <a:xfrm>
            <a:off x="157655" y="1504950"/>
            <a:ext cx="1823545" cy="685800"/>
          </a:xfrm>
          <a:prstGeom prst="roundRect">
            <a:avLst/>
          </a:prstGeom>
          <a:solidFill>
            <a:srgbClr val="0070C0">
              <a:alpha val="25000"/>
            </a:srgbClr>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7EEE1EEE-86F8-054C-AE2C-C614FAC925CE}"/>
              </a:ext>
            </a:extLst>
          </p:cNvPr>
          <p:cNvSpPr/>
          <p:nvPr/>
        </p:nvSpPr>
        <p:spPr>
          <a:xfrm>
            <a:off x="157655" y="2190750"/>
            <a:ext cx="2801734" cy="2286000"/>
          </a:xfrm>
          <a:prstGeom prst="rect">
            <a:avLst/>
          </a:prstGeom>
          <a:solidFill>
            <a:srgbClr val="7030A0">
              <a:alpha val="25000"/>
            </a:srgbClr>
          </a:solidFill>
          <a:ln w="28575">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40D6648F-C6C4-CA4E-8D3F-92537925ABE2}"/>
              </a:ext>
            </a:extLst>
          </p:cNvPr>
          <p:cNvSpPr/>
          <p:nvPr/>
        </p:nvSpPr>
        <p:spPr>
          <a:xfrm>
            <a:off x="1991932" y="1504950"/>
            <a:ext cx="967457" cy="685800"/>
          </a:xfrm>
          <a:prstGeom prst="rect">
            <a:avLst/>
          </a:prstGeom>
          <a:solidFill>
            <a:srgbClr val="7030A0">
              <a:alpha val="25000"/>
            </a:srgbClr>
          </a:solidFill>
          <a:ln w="28575">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6C544353-96C7-A246-98A2-93149728E49C}"/>
              </a:ext>
            </a:extLst>
          </p:cNvPr>
          <p:cNvSpPr/>
          <p:nvPr/>
        </p:nvSpPr>
        <p:spPr>
          <a:xfrm>
            <a:off x="2009104" y="1538666"/>
            <a:ext cx="891257" cy="631784"/>
          </a:xfrm>
          <a:prstGeom prst="rect">
            <a:avLst/>
          </a:prstGeom>
          <a:solidFill>
            <a:srgbClr val="7030A0">
              <a:alpha val="25000"/>
            </a:srgbClr>
          </a:solidFill>
          <a:ln w="28575">
            <a:solidFill>
              <a:srgbClr val="0070C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EE02232-5845-5546-A799-1F1A4BC4FD9C}"/>
              </a:ext>
            </a:extLst>
          </p:cNvPr>
          <p:cNvSpPr/>
          <p:nvPr/>
        </p:nvSpPr>
        <p:spPr>
          <a:xfrm>
            <a:off x="185449" y="2221580"/>
            <a:ext cx="2786641" cy="1498636"/>
          </a:xfrm>
          <a:prstGeom prst="rect">
            <a:avLst/>
          </a:prstGeom>
          <a:solidFill>
            <a:srgbClr val="7030A0">
              <a:alpha val="25000"/>
            </a:srgbClr>
          </a:solidFill>
          <a:ln w="28575">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D8ADD14-89F6-A741-B57C-ABA1CC66B049}"/>
              </a:ext>
            </a:extLst>
          </p:cNvPr>
          <p:cNvSpPr/>
          <p:nvPr/>
        </p:nvSpPr>
        <p:spPr>
          <a:xfrm>
            <a:off x="152400" y="3751046"/>
            <a:ext cx="1524000" cy="573304"/>
          </a:xfrm>
          <a:prstGeom prst="rect">
            <a:avLst/>
          </a:prstGeom>
          <a:solidFill>
            <a:srgbClr val="7030A0">
              <a:alpha val="25000"/>
            </a:srgbClr>
          </a:solid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B0C2BE3-0691-2B4A-AA11-D6B6D2FCD99F}"/>
              </a:ext>
            </a:extLst>
          </p:cNvPr>
          <p:cNvSpPr/>
          <p:nvPr/>
        </p:nvSpPr>
        <p:spPr>
          <a:xfrm>
            <a:off x="2030031" y="3751046"/>
            <a:ext cx="891257" cy="631784"/>
          </a:xfrm>
          <a:prstGeom prst="rect">
            <a:avLst/>
          </a:prstGeom>
          <a:solidFill>
            <a:srgbClr val="7030A0">
              <a:alpha val="25000"/>
            </a:srgbClr>
          </a:solidFill>
          <a:ln w="28575">
            <a:solidFill>
              <a:srgbClr val="0070C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3690615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0E5ABD7C-7AEB-4367-55D7-977D560475B6}"/>
              </a:ext>
            </a:extLst>
          </p:cNvPr>
          <p:cNvSpPr>
            <a:spLocks noGrp="1"/>
          </p:cNvSpPr>
          <p:nvPr>
            <p:ph idx="1"/>
          </p:nvPr>
        </p:nvSpPr>
        <p:spPr>
          <a:xfrm>
            <a:off x="73698" y="3787864"/>
            <a:ext cx="8839200" cy="762743"/>
          </a:xfrm>
        </p:spPr>
        <p:txBody>
          <a:bodyPr/>
          <a:lstStyle/>
          <a:p>
            <a:pPr marL="0" indent="0">
              <a:buNone/>
            </a:pPr>
            <a:r>
              <a:rPr lang="en-US" sz="1600" dirty="0"/>
              <a:t>The key difference?</a:t>
            </a:r>
          </a:p>
          <a:p>
            <a:r>
              <a:rPr lang="en-US" sz="1600" dirty="0"/>
              <a:t>Relational DB attributes are atomic.</a:t>
            </a:r>
          </a:p>
          <a:p>
            <a:r>
              <a:rPr lang="en-US" sz="1600" dirty="0"/>
              <a:t>Document DB attributes may be </a:t>
            </a:r>
            <a:r>
              <a:rPr lang="en-US" sz="1600" i="1" dirty="0"/>
              <a:t>multi-valued</a:t>
            </a:r>
            <a:r>
              <a:rPr lang="en-US" sz="1600" dirty="0"/>
              <a:t> and </a:t>
            </a:r>
            <a:r>
              <a:rPr lang="en-US" sz="1600" i="1" dirty="0"/>
              <a:t>complex.</a:t>
            </a:r>
            <a:endParaRPr lang="en-US" sz="1600" dirty="0"/>
          </a:p>
        </p:txBody>
      </p:sp>
      <p:sp>
        <p:nvSpPr>
          <p:cNvPr id="3" name="Title 2">
            <a:extLst>
              <a:ext uri="{FF2B5EF4-FFF2-40B4-BE49-F238E27FC236}">
                <a16:creationId xmlns:a16="http://schemas.microsoft.com/office/drawing/2014/main" id="{1142E414-544D-0956-9886-4256FD95F6A0}"/>
              </a:ext>
            </a:extLst>
          </p:cNvPr>
          <p:cNvSpPr>
            <a:spLocks noGrp="1"/>
          </p:cNvSpPr>
          <p:nvPr>
            <p:ph type="title"/>
          </p:nvPr>
        </p:nvSpPr>
        <p:spPr/>
        <p:txBody>
          <a:bodyPr/>
          <a:lstStyle/>
          <a:p>
            <a:r>
              <a:rPr lang="en-US" dirty="0"/>
              <a:t>Relational vs Document</a:t>
            </a:r>
          </a:p>
        </p:txBody>
      </p:sp>
      <p:pic>
        <p:nvPicPr>
          <p:cNvPr id="4" name="Picture 3">
            <a:extLst>
              <a:ext uri="{FF2B5EF4-FFF2-40B4-BE49-F238E27FC236}">
                <a16:creationId xmlns:a16="http://schemas.microsoft.com/office/drawing/2014/main" id="{498BC4C8-0987-B2C6-6662-43BFCAD28DC6}"/>
              </a:ext>
            </a:extLst>
          </p:cNvPr>
          <p:cNvPicPr>
            <a:picLocks noChangeAspect="1"/>
          </p:cNvPicPr>
          <p:nvPr/>
        </p:nvPicPr>
        <p:blipFill>
          <a:blip r:embed="rId2"/>
          <a:stretch>
            <a:fillRect/>
          </a:stretch>
        </p:blipFill>
        <p:spPr>
          <a:xfrm>
            <a:off x="53772" y="763727"/>
            <a:ext cx="4031464" cy="3086101"/>
          </a:xfrm>
          <a:prstGeom prst="rect">
            <a:avLst/>
          </a:prstGeom>
        </p:spPr>
      </p:pic>
      <p:pic>
        <p:nvPicPr>
          <p:cNvPr id="5" name="Picture 4">
            <a:extLst>
              <a:ext uri="{FF2B5EF4-FFF2-40B4-BE49-F238E27FC236}">
                <a16:creationId xmlns:a16="http://schemas.microsoft.com/office/drawing/2014/main" id="{6A295AA2-295E-8E3F-BFD5-82626A5FE104}"/>
              </a:ext>
            </a:extLst>
          </p:cNvPr>
          <p:cNvPicPr>
            <a:picLocks noChangeAspect="1"/>
          </p:cNvPicPr>
          <p:nvPr/>
        </p:nvPicPr>
        <p:blipFill>
          <a:blip r:embed="rId3"/>
          <a:stretch>
            <a:fillRect/>
          </a:stretch>
        </p:blipFill>
        <p:spPr>
          <a:xfrm>
            <a:off x="4267200" y="765698"/>
            <a:ext cx="4682654" cy="2779330"/>
          </a:xfrm>
          <a:prstGeom prst="rect">
            <a:avLst/>
          </a:prstGeom>
        </p:spPr>
      </p:pic>
      <p:sp>
        <p:nvSpPr>
          <p:cNvPr id="6" name="TextBox 5">
            <a:extLst>
              <a:ext uri="{FF2B5EF4-FFF2-40B4-BE49-F238E27FC236}">
                <a16:creationId xmlns:a16="http://schemas.microsoft.com/office/drawing/2014/main" id="{8DE6E368-AB52-3FB1-1465-94E9055DC5D2}"/>
              </a:ext>
            </a:extLst>
          </p:cNvPr>
          <p:cNvSpPr txBox="1"/>
          <p:nvPr/>
        </p:nvSpPr>
        <p:spPr>
          <a:xfrm>
            <a:off x="1509767" y="417386"/>
            <a:ext cx="1119474" cy="369332"/>
          </a:xfrm>
          <a:prstGeom prst="rect">
            <a:avLst/>
          </a:prstGeom>
          <a:noFill/>
        </p:spPr>
        <p:txBody>
          <a:bodyPr wrap="none" rtlCol="0">
            <a:spAutoFit/>
          </a:bodyPr>
          <a:lstStyle/>
          <a:p>
            <a:r>
              <a:rPr lang="en-US" dirty="0"/>
              <a:t>Relational</a:t>
            </a:r>
          </a:p>
        </p:txBody>
      </p:sp>
      <p:sp>
        <p:nvSpPr>
          <p:cNvPr id="7" name="TextBox 6">
            <a:extLst>
              <a:ext uri="{FF2B5EF4-FFF2-40B4-BE49-F238E27FC236}">
                <a16:creationId xmlns:a16="http://schemas.microsoft.com/office/drawing/2014/main" id="{D4B75098-C6AF-53D7-0105-5F7494C30795}"/>
              </a:ext>
            </a:extLst>
          </p:cNvPr>
          <p:cNvSpPr txBox="1"/>
          <p:nvPr/>
        </p:nvSpPr>
        <p:spPr>
          <a:xfrm>
            <a:off x="6048790" y="433072"/>
            <a:ext cx="1119474" cy="369332"/>
          </a:xfrm>
          <a:prstGeom prst="rect">
            <a:avLst/>
          </a:prstGeom>
          <a:noFill/>
        </p:spPr>
        <p:txBody>
          <a:bodyPr wrap="none" rtlCol="0">
            <a:spAutoFit/>
          </a:bodyPr>
          <a:lstStyle/>
          <a:p>
            <a:r>
              <a:rPr lang="en-US" dirty="0"/>
              <a:t>Relational</a:t>
            </a:r>
          </a:p>
        </p:txBody>
      </p:sp>
    </p:spTree>
    <p:extLst>
      <p:ext uri="{BB962C8B-B14F-4D97-AF65-F5344CB8AC3E}">
        <p14:creationId xmlns:p14="http://schemas.microsoft.com/office/powerpoint/2010/main" val="312961140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4E1A080A-178E-535E-19A9-2A6642569DB6}"/>
              </a:ext>
            </a:extLst>
          </p:cNvPr>
          <p:cNvSpPr>
            <a:spLocks noGrp="1"/>
          </p:cNvSpPr>
          <p:nvPr>
            <p:ph idx="1"/>
          </p:nvPr>
        </p:nvSpPr>
        <p:spPr>
          <a:xfrm>
            <a:off x="5181601" y="444319"/>
            <a:ext cx="3657598" cy="4038600"/>
          </a:xfrm>
        </p:spPr>
        <p:txBody>
          <a:bodyPr/>
          <a:lstStyle/>
          <a:p>
            <a:pPr marL="0" indent="0">
              <a:buNone/>
            </a:pPr>
            <a:r>
              <a:rPr lang="en-US" sz="1100" dirty="0"/>
              <a:t>{</a:t>
            </a:r>
          </a:p>
          <a:p>
            <a:pPr marL="0" indent="0">
              <a:buNone/>
            </a:pPr>
            <a:r>
              <a:rPr lang="en-US" sz="1100" dirty="0"/>
              <a:t>	</a:t>
            </a:r>
            <a:r>
              <a:rPr lang="en-US" sz="1100" dirty="0" err="1"/>
              <a:t>customerName</a:t>
            </a:r>
            <a:r>
              <a:rPr lang="en-US" sz="1100" dirty="0"/>
              <a:t>: “Columbia University”,</a:t>
            </a:r>
          </a:p>
          <a:p>
            <a:pPr marL="0" indent="0">
              <a:buNone/>
            </a:pPr>
            <a:r>
              <a:rPr lang="en-US" sz="1100" dirty="0"/>
              <a:t>	contact: {</a:t>
            </a:r>
          </a:p>
          <a:p>
            <a:pPr marL="0" indent="0">
              <a:buNone/>
            </a:pPr>
            <a:r>
              <a:rPr lang="en-US" sz="1100" dirty="0"/>
              <a:t>		name: “Lord Voldemort”,</a:t>
            </a:r>
          </a:p>
          <a:p>
            <a:pPr marL="0" indent="0">
              <a:buNone/>
            </a:pPr>
            <a:r>
              <a:rPr lang="en-US" sz="1100" dirty="0"/>
              <a:t>		phone: “+1 212-555-6666”</a:t>
            </a:r>
          </a:p>
          <a:p>
            <a:pPr marL="0" indent="0">
              <a:buNone/>
            </a:pPr>
            <a:r>
              <a:rPr lang="en-US" sz="1100" dirty="0"/>
              <a:t>	},</a:t>
            </a:r>
          </a:p>
          <a:p>
            <a:pPr marL="0" indent="0">
              <a:buNone/>
            </a:pPr>
            <a:r>
              <a:rPr lang="en-US" sz="1100" dirty="0"/>
              <a:t>	address: {</a:t>
            </a:r>
          </a:p>
          <a:p>
            <a:pPr marL="0" indent="0">
              <a:buNone/>
            </a:pPr>
            <a:r>
              <a:rPr lang="en-US" sz="1100" dirty="0"/>
              <a:t>		line1: “520 W 120th St.”</a:t>
            </a:r>
          </a:p>
          <a:p>
            <a:pPr marL="0" indent="0">
              <a:buNone/>
            </a:pPr>
            <a:r>
              <a:rPr lang="en-US" sz="1100" dirty="0"/>
              <a:t>		line2: “Floor 4”,</a:t>
            </a:r>
          </a:p>
          <a:p>
            <a:pPr marL="0" indent="0">
              <a:buNone/>
            </a:pPr>
            <a:r>
              <a:rPr lang="en-US" sz="1100" dirty="0"/>
              <a:t>		… …</a:t>
            </a:r>
          </a:p>
          <a:p>
            <a:pPr marL="0" indent="0">
              <a:buNone/>
            </a:pPr>
            <a:r>
              <a:rPr lang="en-US" sz="1100" dirty="0"/>
              <a:t>	}</a:t>
            </a:r>
          </a:p>
          <a:p>
            <a:pPr marL="0" indent="0">
              <a:buNone/>
            </a:pPr>
            <a:r>
              <a:rPr lang="en-US" sz="1100" dirty="0"/>
              <a:t>	orders: [</a:t>
            </a:r>
          </a:p>
          <a:p>
            <a:pPr marL="0" indent="0">
              <a:buNone/>
            </a:pPr>
            <a:r>
              <a:rPr lang="en-US" sz="1100" dirty="0"/>
              <a:t>		{</a:t>
            </a:r>
          </a:p>
          <a:p>
            <a:pPr marL="0" indent="0">
              <a:buNone/>
            </a:pPr>
            <a:r>
              <a:rPr lang="en-US" sz="1100" dirty="0"/>
              <a:t>			number: …,</a:t>
            </a:r>
          </a:p>
          <a:p>
            <a:pPr marL="0" indent="0">
              <a:buNone/>
            </a:pPr>
            <a:r>
              <a:rPr lang="en-US" sz="1100" dirty="0"/>
              <a:t>			… …</a:t>
            </a:r>
          </a:p>
          <a:p>
            <a:pPr marL="0" indent="0">
              <a:buNone/>
            </a:pPr>
            <a:r>
              <a:rPr lang="en-US" sz="1100" dirty="0"/>
              <a:t>			details: [</a:t>
            </a:r>
          </a:p>
          <a:p>
            <a:pPr marL="0" indent="0">
              <a:buNone/>
            </a:pPr>
            <a:r>
              <a:rPr lang="en-US" sz="1100" dirty="0"/>
              <a:t>				… …</a:t>
            </a:r>
          </a:p>
          <a:p>
            <a:pPr marL="0" indent="0">
              <a:buNone/>
            </a:pPr>
            <a:r>
              <a:rPr lang="en-US" sz="1100" dirty="0"/>
              <a:t>			]</a:t>
            </a:r>
          </a:p>
          <a:p>
            <a:pPr marL="0" indent="0">
              <a:buNone/>
            </a:pPr>
            <a:r>
              <a:rPr lang="en-US" sz="1100" dirty="0"/>
              <a:t>		}</a:t>
            </a:r>
          </a:p>
          <a:p>
            <a:pPr marL="0" indent="0">
              <a:buNone/>
            </a:pPr>
            <a:r>
              <a:rPr lang="en-US" sz="1100" dirty="0"/>
              <a:t>	]</a:t>
            </a:r>
          </a:p>
          <a:p>
            <a:pPr marL="0" indent="0">
              <a:buNone/>
            </a:pPr>
            <a:r>
              <a:rPr lang="en-US" sz="1100" dirty="0"/>
              <a:t>}</a:t>
            </a:r>
          </a:p>
        </p:txBody>
      </p:sp>
      <p:sp>
        <p:nvSpPr>
          <p:cNvPr id="3" name="Title 2">
            <a:extLst>
              <a:ext uri="{FF2B5EF4-FFF2-40B4-BE49-F238E27FC236}">
                <a16:creationId xmlns:a16="http://schemas.microsoft.com/office/drawing/2014/main" id="{88D22BCD-097E-E556-9279-1BCA1A020653}"/>
              </a:ext>
            </a:extLst>
          </p:cNvPr>
          <p:cNvSpPr>
            <a:spLocks noGrp="1"/>
          </p:cNvSpPr>
          <p:nvPr>
            <p:ph type="title"/>
          </p:nvPr>
        </p:nvSpPr>
        <p:spPr/>
        <p:txBody>
          <a:bodyPr/>
          <a:lstStyle/>
          <a:p>
            <a:r>
              <a:rPr lang="en-US" dirty="0"/>
              <a:t>UI Interface and Logical Data Model</a:t>
            </a:r>
          </a:p>
        </p:txBody>
      </p:sp>
      <p:pic>
        <p:nvPicPr>
          <p:cNvPr id="4" name="Picture 3">
            <a:extLst>
              <a:ext uri="{FF2B5EF4-FFF2-40B4-BE49-F238E27FC236}">
                <a16:creationId xmlns:a16="http://schemas.microsoft.com/office/drawing/2014/main" id="{A682C76F-185B-55D3-427F-241E61451445}"/>
              </a:ext>
            </a:extLst>
          </p:cNvPr>
          <p:cNvPicPr>
            <a:picLocks noChangeAspect="1"/>
          </p:cNvPicPr>
          <p:nvPr/>
        </p:nvPicPr>
        <p:blipFill>
          <a:blip r:embed="rId2"/>
          <a:stretch>
            <a:fillRect/>
          </a:stretch>
        </p:blipFill>
        <p:spPr>
          <a:xfrm>
            <a:off x="76200" y="742950"/>
            <a:ext cx="5018189" cy="3362338"/>
          </a:xfrm>
          <a:prstGeom prst="rect">
            <a:avLst/>
          </a:prstGeom>
          <a:ln>
            <a:solidFill>
              <a:schemeClr val="tx1"/>
            </a:solidFill>
          </a:ln>
        </p:spPr>
      </p:pic>
    </p:spTree>
    <p:extLst>
      <p:ext uri="{BB962C8B-B14F-4D97-AF65-F5344CB8AC3E}">
        <p14:creationId xmlns:p14="http://schemas.microsoft.com/office/powerpoint/2010/main" val="1916964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FA7028B-6285-93CC-A6C3-E7661F38A7E6}"/>
              </a:ext>
            </a:extLst>
          </p:cNvPr>
          <p:cNvSpPr>
            <a:spLocks noGrp="1"/>
          </p:cNvSpPr>
          <p:nvPr>
            <p:ph idx="1"/>
          </p:nvPr>
        </p:nvSpPr>
        <p:spPr/>
        <p:txBody>
          <a:bodyPr/>
          <a:lstStyle/>
          <a:p>
            <a:endParaRPr lang="en-US" dirty="0"/>
          </a:p>
          <a:p>
            <a:endParaRPr lang="en-US" dirty="0"/>
          </a:p>
          <a:p>
            <a:endParaRPr lang="en-US" dirty="0"/>
          </a:p>
          <a:p>
            <a:pPr marL="0" indent="0">
              <a:buNone/>
            </a:pPr>
            <a:r>
              <a:rPr lang="en-US" dirty="0"/>
              <a:t>Switch to Notebook</a:t>
            </a:r>
          </a:p>
        </p:txBody>
      </p:sp>
    </p:spTree>
    <p:extLst>
      <p:ext uri="{BB962C8B-B14F-4D97-AF65-F5344CB8AC3E}">
        <p14:creationId xmlns:p14="http://schemas.microsoft.com/office/powerpoint/2010/main" val="378369353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8">
            <a:extLst>
              <a:ext uri="{FF2B5EF4-FFF2-40B4-BE49-F238E27FC236}">
                <a16:creationId xmlns:a16="http://schemas.microsoft.com/office/drawing/2014/main" id="{B6035C87-35FA-374A-9083-75575E10BC47}"/>
              </a:ext>
            </a:extLst>
          </p:cNvPr>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MongoDB</a:t>
            </a:r>
            <a:endParaRPr kumimoji="0" lang="en-US" altLang="en-US" sz="16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3" name="TextBox 9">
            <a:extLst>
              <a:ext uri="{FF2B5EF4-FFF2-40B4-BE49-F238E27FC236}">
                <a16:creationId xmlns:a16="http://schemas.microsoft.com/office/drawing/2014/main" id="{C4B86F14-43D1-B64D-7A51-D2343EE1252A}"/>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85</a:t>
            </a:fld>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COMS W4111_002_2023_1: Lecture 8: ER, Relational, SQL Final; Module II; NoSQL		© Donald F. Ferguson, 2023</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52453735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1F47027-E758-E04A-BA50-0568F086328D}"/>
              </a:ext>
            </a:extLst>
          </p:cNvPr>
          <p:cNvSpPr>
            <a:spLocks noGrp="1"/>
          </p:cNvSpPr>
          <p:nvPr>
            <p:ph type="title"/>
          </p:nvPr>
        </p:nvSpPr>
        <p:spPr/>
        <p:txBody>
          <a:bodyPr/>
          <a:lstStyle/>
          <a:p>
            <a:r>
              <a:rPr lang="en-US" dirty="0"/>
              <a:t>MongoDB Concepts</a:t>
            </a:r>
          </a:p>
        </p:txBody>
      </p:sp>
      <p:graphicFrame>
        <p:nvGraphicFramePr>
          <p:cNvPr id="4" name="Table 3">
            <a:extLst>
              <a:ext uri="{FF2B5EF4-FFF2-40B4-BE49-F238E27FC236}">
                <a16:creationId xmlns:a16="http://schemas.microsoft.com/office/drawing/2014/main" id="{D60E593C-0D2D-E14F-AB4B-74EBC73F29B9}"/>
              </a:ext>
            </a:extLst>
          </p:cNvPr>
          <p:cNvGraphicFramePr>
            <a:graphicFrameLocks noGrp="1"/>
          </p:cNvGraphicFramePr>
          <p:nvPr/>
        </p:nvGraphicFramePr>
        <p:xfrm>
          <a:off x="228600" y="590550"/>
          <a:ext cx="7162800" cy="3887112"/>
        </p:xfrm>
        <a:graphic>
          <a:graphicData uri="http://schemas.openxmlformats.org/drawingml/2006/table">
            <a:tbl>
              <a:tblPr/>
              <a:tblGrid>
                <a:gridCol w="2667000">
                  <a:extLst>
                    <a:ext uri="{9D8B030D-6E8A-4147-A177-3AD203B41FA5}">
                      <a16:colId xmlns:a16="http://schemas.microsoft.com/office/drawing/2014/main" val="1420736730"/>
                    </a:ext>
                  </a:extLst>
                </a:gridCol>
                <a:gridCol w="734330">
                  <a:extLst>
                    <a:ext uri="{9D8B030D-6E8A-4147-A177-3AD203B41FA5}">
                      <a16:colId xmlns:a16="http://schemas.microsoft.com/office/drawing/2014/main" val="4030256092"/>
                    </a:ext>
                  </a:extLst>
                </a:gridCol>
                <a:gridCol w="3761470">
                  <a:extLst>
                    <a:ext uri="{9D8B030D-6E8A-4147-A177-3AD203B41FA5}">
                      <a16:colId xmlns:a16="http://schemas.microsoft.com/office/drawing/2014/main" val="328468172"/>
                    </a:ext>
                  </a:extLst>
                </a:gridCol>
              </a:tblGrid>
              <a:tr h="306526">
                <a:tc>
                  <a:txBody>
                    <a:bodyPr/>
                    <a:lstStyle/>
                    <a:p>
                      <a:pPr algn="ctr" fontAlgn="t"/>
                      <a:r>
                        <a:rPr lang="en-US" sz="1300" dirty="0">
                          <a:effectLst/>
                        </a:rPr>
                        <a:t>RDBMS</a:t>
                      </a:r>
                    </a:p>
                  </a:txBody>
                  <a:tcPr marL="54737" marR="54737" marT="54737" marB="547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gridSpan="2">
                  <a:txBody>
                    <a:bodyPr/>
                    <a:lstStyle/>
                    <a:p>
                      <a:pPr algn="ctr" fontAlgn="t"/>
                      <a:r>
                        <a:rPr lang="en-US" sz="1300">
                          <a:effectLst/>
                        </a:rPr>
                        <a:t>MongoDB</a:t>
                      </a:r>
                      <a:endParaRPr lang="en-US" sz="1300" dirty="0">
                        <a:effectLst/>
                      </a:endParaRPr>
                    </a:p>
                  </a:txBody>
                  <a:tcPr marL="54737" marR="54737" marT="54737" marB="547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hMerge="1">
                  <a:txBody>
                    <a:bodyPr/>
                    <a:lstStyle/>
                    <a:p>
                      <a:pPr algn="ctr" fontAlgn="t"/>
                      <a:r>
                        <a:rPr lang="en-US" sz="1300">
                          <a:effectLst/>
                        </a:rPr>
                        <a:t>MongoDB</a:t>
                      </a:r>
                    </a:p>
                  </a:txBody>
                  <a:tcPr marL="54737" marR="54737" marT="54737" marB="547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extLst>
                  <a:ext uri="{0D108BD9-81ED-4DB2-BD59-A6C34878D82A}">
                    <a16:rowId xmlns:a16="http://schemas.microsoft.com/office/drawing/2014/main" val="1986084938"/>
                  </a:ext>
                </a:extLst>
              </a:tr>
              <a:tr h="306526">
                <a:tc>
                  <a:txBody>
                    <a:bodyPr/>
                    <a:lstStyle/>
                    <a:p>
                      <a:pPr fontAlgn="t"/>
                      <a:r>
                        <a:rPr lang="en-US" sz="1300">
                          <a:effectLst/>
                        </a:rPr>
                        <a:t>Database</a:t>
                      </a:r>
                    </a:p>
                  </a:txBody>
                  <a:tcPr marL="54737" marR="54737" marT="54737" marB="547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gridSpan="2">
                  <a:txBody>
                    <a:bodyPr/>
                    <a:lstStyle/>
                    <a:p>
                      <a:pPr fontAlgn="t"/>
                      <a:r>
                        <a:rPr lang="en-US" sz="1300">
                          <a:effectLst/>
                        </a:rPr>
                        <a:t>Database</a:t>
                      </a:r>
                    </a:p>
                  </a:txBody>
                  <a:tcPr marL="54737" marR="54737" marT="54737" marB="547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hMerge="1">
                  <a:txBody>
                    <a:bodyPr/>
                    <a:lstStyle/>
                    <a:p>
                      <a:pPr fontAlgn="t"/>
                      <a:r>
                        <a:rPr lang="en-US" sz="1300">
                          <a:effectLst/>
                        </a:rPr>
                        <a:t>Database</a:t>
                      </a:r>
                    </a:p>
                  </a:txBody>
                  <a:tcPr marL="54737" marR="54737" marT="54737" marB="547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2127154291"/>
                  </a:ext>
                </a:extLst>
              </a:tr>
              <a:tr h="306526">
                <a:tc>
                  <a:txBody>
                    <a:bodyPr/>
                    <a:lstStyle/>
                    <a:p>
                      <a:pPr fontAlgn="t"/>
                      <a:r>
                        <a:rPr lang="en-US" sz="1300">
                          <a:effectLst/>
                        </a:rPr>
                        <a:t>Table</a:t>
                      </a:r>
                    </a:p>
                  </a:txBody>
                  <a:tcPr marL="54737" marR="54737" marT="54737" marB="547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gridSpan="2">
                  <a:txBody>
                    <a:bodyPr/>
                    <a:lstStyle/>
                    <a:p>
                      <a:pPr fontAlgn="t"/>
                      <a:r>
                        <a:rPr lang="en-US" sz="1300">
                          <a:effectLst/>
                        </a:rPr>
                        <a:t>Collection</a:t>
                      </a:r>
                    </a:p>
                  </a:txBody>
                  <a:tcPr marL="54737" marR="54737" marT="54737" marB="547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hMerge="1">
                  <a:txBody>
                    <a:bodyPr/>
                    <a:lstStyle/>
                    <a:p>
                      <a:pPr fontAlgn="t"/>
                      <a:r>
                        <a:rPr lang="en-US" sz="1300">
                          <a:effectLst/>
                        </a:rPr>
                        <a:t>Collection</a:t>
                      </a:r>
                    </a:p>
                  </a:txBody>
                  <a:tcPr marL="54737" marR="54737" marT="54737" marB="547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10157050"/>
                  </a:ext>
                </a:extLst>
              </a:tr>
              <a:tr h="306526">
                <a:tc>
                  <a:txBody>
                    <a:bodyPr/>
                    <a:lstStyle/>
                    <a:p>
                      <a:pPr fontAlgn="t"/>
                      <a:r>
                        <a:rPr lang="en-US" sz="1300">
                          <a:effectLst/>
                        </a:rPr>
                        <a:t>Tuple/Row</a:t>
                      </a:r>
                    </a:p>
                  </a:txBody>
                  <a:tcPr marL="54737" marR="54737" marT="54737" marB="547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gridSpan="2">
                  <a:txBody>
                    <a:bodyPr/>
                    <a:lstStyle/>
                    <a:p>
                      <a:pPr fontAlgn="t"/>
                      <a:r>
                        <a:rPr lang="en-US" sz="1300">
                          <a:effectLst/>
                        </a:rPr>
                        <a:t>Document</a:t>
                      </a:r>
                    </a:p>
                  </a:txBody>
                  <a:tcPr marL="54737" marR="54737" marT="54737" marB="547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hMerge="1">
                  <a:txBody>
                    <a:bodyPr/>
                    <a:lstStyle/>
                    <a:p>
                      <a:pPr fontAlgn="t"/>
                      <a:r>
                        <a:rPr lang="en-US" sz="1300">
                          <a:effectLst/>
                        </a:rPr>
                        <a:t>Document</a:t>
                      </a:r>
                    </a:p>
                  </a:txBody>
                  <a:tcPr marL="54737" marR="54737" marT="54737" marB="547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981369010"/>
                  </a:ext>
                </a:extLst>
              </a:tr>
              <a:tr h="306526">
                <a:tc>
                  <a:txBody>
                    <a:bodyPr/>
                    <a:lstStyle/>
                    <a:p>
                      <a:pPr fontAlgn="t"/>
                      <a:r>
                        <a:rPr lang="en-US" sz="1300">
                          <a:effectLst/>
                        </a:rPr>
                        <a:t>column</a:t>
                      </a:r>
                    </a:p>
                  </a:txBody>
                  <a:tcPr marL="54737" marR="54737" marT="54737" marB="547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gridSpan="2">
                  <a:txBody>
                    <a:bodyPr/>
                    <a:lstStyle/>
                    <a:p>
                      <a:pPr fontAlgn="t"/>
                      <a:r>
                        <a:rPr lang="en-US" sz="1300">
                          <a:effectLst/>
                        </a:rPr>
                        <a:t>Field</a:t>
                      </a:r>
                    </a:p>
                  </a:txBody>
                  <a:tcPr marL="54737" marR="54737" marT="54737" marB="547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hMerge="1">
                  <a:txBody>
                    <a:bodyPr/>
                    <a:lstStyle/>
                    <a:p>
                      <a:pPr fontAlgn="t"/>
                      <a:r>
                        <a:rPr lang="en-US" sz="1300">
                          <a:effectLst/>
                        </a:rPr>
                        <a:t>Field</a:t>
                      </a:r>
                    </a:p>
                  </a:txBody>
                  <a:tcPr marL="54737" marR="54737" marT="54737" marB="547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586193466"/>
                  </a:ext>
                </a:extLst>
              </a:tr>
              <a:tr h="306526">
                <a:tc>
                  <a:txBody>
                    <a:bodyPr/>
                    <a:lstStyle/>
                    <a:p>
                      <a:pPr fontAlgn="t"/>
                      <a:r>
                        <a:rPr lang="en-US" sz="1300">
                          <a:effectLst/>
                        </a:rPr>
                        <a:t>Table Join</a:t>
                      </a:r>
                    </a:p>
                  </a:txBody>
                  <a:tcPr marL="54737" marR="54737" marT="54737" marB="547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gridSpan="2">
                  <a:txBody>
                    <a:bodyPr/>
                    <a:lstStyle/>
                    <a:p>
                      <a:pPr fontAlgn="t"/>
                      <a:r>
                        <a:rPr lang="en-US" sz="1300">
                          <a:effectLst/>
                        </a:rPr>
                        <a:t>Embedded Documents</a:t>
                      </a:r>
                    </a:p>
                  </a:txBody>
                  <a:tcPr marL="54737" marR="54737" marT="54737" marB="547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hMerge="1">
                  <a:txBody>
                    <a:bodyPr/>
                    <a:lstStyle/>
                    <a:p>
                      <a:pPr fontAlgn="t"/>
                      <a:r>
                        <a:rPr lang="en-US" sz="1300">
                          <a:effectLst/>
                        </a:rPr>
                        <a:t>Embedded Documents</a:t>
                      </a:r>
                    </a:p>
                  </a:txBody>
                  <a:tcPr marL="54737" marR="54737" marT="54737" marB="547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2138965781"/>
                  </a:ext>
                </a:extLst>
              </a:tr>
              <a:tr h="503578">
                <a:tc>
                  <a:txBody>
                    <a:bodyPr/>
                    <a:lstStyle/>
                    <a:p>
                      <a:pPr fontAlgn="t"/>
                      <a:r>
                        <a:rPr lang="en-US" sz="1300">
                          <a:effectLst/>
                        </a:rPr>
                        <a:t>Primary Key</a:t>
                      </a:r>
                    </a:p>
                  </a:txBody>
                  <a:tcPr marL="54737" marR="54737" marT="54737" marB="547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gridSpan="2">
                  <a:txBody>
                    <a:bodyPr/>
                    <a:lstStyle/>
                    <a:p>
                      <a:pPr fontAlgn="t"/>
                      <a:r>
                        <a:rPr lang="en-US" sz="1300" dirty="0">
                          <a:effectLst/>
                        </a:rPr>
                        <a:t>Primary Key (Default key _id provided by MongoDB itself)</a:t>
                      </a:r>
                    </a:p>
                  </a:txBody>
                  <a:tcPr marL="54737" marR="54737" marT="54737" marB="547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hMerge="1">
                  <a:txBody>
                    <a:bodyPr/>
                    <a:lstStyle/>
                    <a:p>
                      <a:pPr fontAlgn="t"/>
                      <a:r>
                        <a:rPr lang="en-US" sz="1300">
                          <a:effectLst/>
                        </a:rPr>
                        <a:t>Primary Key (Default key _id provided by MongoDB itself)</a:t>
                      </a:r>
                    </a:p>
                  </a:txBody>
                  <a:tcPr marL="54737" marR="54737" marT="54737" marB="547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164015227"/>
                  </a:ext>
                </a:extLst>
              </a:tr>
              <a:tr h="306526">
                <a:tc gridSpan="3">
                  <a:txBody>
                    <a:bodyPr/>
                    <a:lstStyle/>
                    <a:p>
                      <a:pPr algn="ctr" fontAlgn="t"/>
                      <a:r>
                        <a:rPr lang="en-US" sz="1300" dirty="0">
                          <a:effectLst/>
                        </a:rPr>
                        <a:t>Database Server, Client, Tools, Packages</a:t>
                      </a:r>
                    </a:p>
                  </a:txBody>
                  <a:tcPr marL="54737" marR="54737" marT="54737" marB="547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35821286"/>
                  </a:ext>
                </a:extLst>
              </a:tr>
              <a:tr h="306526">
                <a:tc gridSpan="2">
                  <a:txBody>
                    <a:bodyPr/>
                    <a:lstStyle/>
                    <a:p>
                      <a:pPr fontAlgn="t"/>
                      <a:r>
                        <a:rPr lang="en-US" sz="1300">
                          <a:effectLst/>
                        </a:rPr>
                        <a:t>mysqld/Oracle</a:t>
                      </a:r>
                    </a:p>
                  </a:txBody>
                  <a:tcPr marL="54737" marR="54737" marT="54737" marB="547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hMerge="1">
                  <a:txBody>
                    <a:bodyPr/>
                    <a:lstStyle/>
                    <a:p>
                      <a:pPr fontAlgn="t"/>
                      <a:endParaRPr lang="en-US" sz="1300">
                        <a:effectLst/>
                      </a:endParaRPr>
                    </a:p>
                  </a:txBody>
                  <a:tcPr marL="54737" marR="54737" marT="54737" marB="547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sz="1300">
                          <a:effectLst/>
                        </a:rPr>
                        <a:t>mongod</a:t>
                      </a:r>
                    </a:p>
                  </a:txBody>
                  <a:tcPr marL="54737" marR="54737" marT="54737" marB="547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3490601876"/>
                  </a:ext>
                </a:extLst>
              </a:tr>
              <a:tr h="306526">
                <a:tc gridSpan="2">
                  <a:txBody>
                    <a:bodyPr/>
                    <a:lstStyle/>
                    <a:p>
                      <a:pPr fontAlgn="t"/>
                      <a:r>
                        <a:rPr lang="en-US" sz="1300">
                          <a:effectLst/>
                        </a:rPr>
                        <a:t>mysql/sqlplus</a:t>
                      </a:r>
                    </a:p>
                  </a:txBody>
                  <a:tcPr marL="54737" marR="54737" marT="54737" marB="547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hMerge="1">
                  <a:txBody>
                    <a:bodyPr/>
                    <a:lstStyle/>
                    <a:p>
                      <a:pPr fontAlgn="t"/>
                      <a:endParaRPr lang="en-US" sz="1300">
                        <a:effectLst/>
                      </a:endParaRPr>
                    </a:p>
                  </a:txBody>
                  <a:tcPr marL="54737" marR="54737" marT="54737" marB="547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sz="1300" dirty="0">
                          <a:effectLst/>
                        </a:rPr>
                        <a:t>mongo</a:t>
                      </a:r>
                    </a:p>
                  </a:txBody>
                  <a:tcPr marL="54737" marR="54737" marT="54737" marB="547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3109439536"/>
                  </a:ext>
                </a:extLst>
              </a:tr>
              <a:tr h="306526">
                <a:tc gridSpan="2">
                  <a:txBody>
                    <a:bodyPr/>
                    <a:lstStyle/>
                    <a:p>
                      <a:pPr fontAlgn="t"/>
                      <a:r>
                        <a:rPr lang="en-US" sz="1300" dirty="0" err="1">
                          <a:effectLst/>
                        </a:rPr>
                        <a:t>DataGrip</a:t>
                      </a:r>
                      <a:endParaRPr lang="en-US" sz="1300" dirty="0">
                        <a:effectLst/>
                      </a:endParaRPr>
                    </a:p>
                  </a:txBody>
                  <a:tcPr marL="54737" marR="54737" marT="54737" marB="547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hMerge="1">
                  <a:txBody>
                    <a:bodyPr/>
                    <a:lstStyle/>
                    <a:p>
                      <a:endParaRPr lang="en-US"/>
                    </a:p>
                  </a:txBody>
                  <a:tcPr/>
                </a:tc>
                <a:tc>
                  <a:txBody>
                    <a:bodyPr/>
                    <a:lstStyle/>
                    <a:p>
                      <a:pPr fontAlgn="t"/>
                      <a:r>
                        <a:rPr lang="en-US" sz="1300" dirty="0">
                          <a:effectLst/>
                        </a:rPr>
                        <a:t>Compass</a:t>
                      </a:r>
                    </a:p>
                  </a:txBody>
                  <a:tcPr marL="54737" marR="54737" marT="54737" marB="547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4000508375"/>
                  </a:ext>
                </a:extLst>
              </a:tr>
              <a:tr h="306526">
                <a:tc gridSpan="2">
                  <a:txBody>
                    <a:bodyPr/>
                    <a:lstStyle/>
                    <a:p>
                      <a:pPr fontAlgn="t"/>
                      <a:r>
                        <a:rPr lang="en-US" sz="1300" dirty="0" err="1">
                          <a:effectLst/>
                        </a:rPr>
                        <a:t>pymysql</a:t>
                      </a:r>
                      <a:endParaRPr lang="en-US" sz="1300" dirty="0">
                        <a:effectLst/>
                      </a:endParaRPr>
                    </a:p>
                  </a:txBody>
                  <a:tcPr marL="54737" marR="54737" marT="54737" marB="547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hMerge="1">
                  <a:txBody>
                    <a:bodyPr/>
                    <a:lstStyle/>
                    <a:p>
                      <a:endParaRPr lang="en-US"/>
                    </a:p>
                  </a:txBody>
                  <a:tcPr/>
                </a:tc>
                <a:tc>
                  <a:txBody>
                    <a:bodyPr/>
                    <a:lstStyle/>
                    <a:p>
                      <a:pPr fontAlgn="t"/>
                      <a:r>
                        <a:rPr lang="en-US" sz="1300" dirty="0" err="1">
                          <a:effectLst/>
                        </a:rPr>
                        <a:t>pymongo</a:t>
                      </a:r>
                      <a:endParaRPr lang="en-US" sz="1300" dirty="0">
                        <a:effectLst/>
                      </a:endParaRPr>
                    </a:p>
                  </a:txBody>
                  <a:tcPr marL="54737" marR="54737" marT="54737" marB="547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630390579"/>
                  </a:ext>
                </a:extLst>
              </a:tr>
            </a:tbl>
          </a:graphicData>
        </a:graphic>
      </p:graphicFrame>
    </p:spTree>
    <p:extLst>
      <p:ext uri="{BB962C8B-B14F-4D97-AF65-F5344CB8AC3E}">
        <p14:creationId xmlns:p14="http://schemas.microsoft.com/office/powerpoint/2010/main" val="226557084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E13BF69-E35B-0341-BDC8-C17760F351E0}"/>
              </a:ext>
            </a:extLst>
          </p:cNvPr>
          <p:cNvSpPr>
            <a:spLocks noGrp="1"/>
          </p:cNvSpPr>
          <p:nvPr>
            <p:ph idx="1"/>
          </p:nvPr>
        </p:nvSpPr>
        <p:spPr>
          <a:xfrm>
            <a:off x="152400" y="590550"/>
            <a:ext cx="4038600" cy="4038600"/>
          </a:xfrm>
        </p:spPr>
        <p:txBody>
          <a:bodyPr/>
          <a:lstStyle/>
          <a:p>
            <a:pPr marL="0" indent="0">
              <a:buNone/>
            </a:pPr>
            <a:r>
              <a:rPr lang="en-US" dirty="0"/>
              <a:t>Basic Operations:</a:t>
            </a:r>
          </a:p>
          <a:p>
            <a:pPr lvl="1"/>
            <a:r>
              <a:rPr lang="en-US" dirty="0"/>
              <a:t>Create database</a:t>
            </a:r>
          </a:p>
          <a:p>
            <a:pPr lvl="1"/>
            <a:r>
              <a:rPr lang="en-US" dirty="0"/>
              <a:t>Create collection</a:t>
            </a:r>
          </a:p>
          <a:p>
            <a:pPr lvl="1"/>
            <a:r>
              <a:rPr lang="en-US" dirty="0"/>
              <a:t>Create-Retrieve-Update-Delete (CRUD):</a:t>
            </a:r>
          </a:p>
          <a:p>
            <a:pPr lvl="2"/>
            <a:r>
              <a:rPr lang="en-US" dirty="0"/>
              <a:t>Create: insert()</a:t>
            </a:r>
          </a:p>
          <a:p>
            <a:pPr lvl="2"/>
            <a:r>
              <a:rPr lang="en-US" dirty="0"/>
              <a:t>Retrieve:</a:t>
            </a:r>
          </a:p>
          <a:p>
            <a:pPr lvl="3"/>
            <a:r>
              <a:rPr lang="en-US" dirty="0"/>
              <a:t>find()</a:t>
            </a:r>
          </a:p>
          <a:p>
            <a:pPr lvl="3"/>
            <a:r>
              <a:rPr lang="en-US" dirty="0" err="1"/>
              <a:t>find_one</a:t>
            </a:r>
            <a:r>
              <a:rPr lang="en-US" dirty="0"/>
              <a:t>()</a:t>
            </a:r>
          </a:p>
          <a:p>
            <a:pPr lvl="2"/>
            <a:r>
              <a:rPr lang="en-US" dirty="0"/>
              <a:t>Update: update()</a:t>
            </a:r>
          </a:p>
          <a:p>
            <a:pPr lvl="2"/>
            <a:r>
              <a:rPr lang="en-US" dirty="0"/>
              <a:t>Delete: remove()</a:t>
            </a:r>
          </a:p>
          <a:p>
            <a:pPr marL="457200" lvl="1" indent="0">
              <a:buNone/>
            </a:pPr>
            <a:endParaRPr lang="en-US" dirty="0"/>
          </a:p>
        </p:txBody>
      </p:sp>
      <p:sp>
        <p:nvSpPr>
          <p:cNvPr id="3" name="Title 2">
            <a:extLst>
              <a:ext uri="{FF2B5EF4-FFF2-40B4-BE49-F238E27FC236}">
                <a16:creationId xmlns:a16="http://schemas.microsoft.com/office/drawing/2014/main" id="{24E5A588-71B7-EE4D-BF9A-5AAC447140B7}"/>
              </a:ext>
            </a:extLst>
          </p:cNvPr>
          <p:cNvSpPr>
            <a:spLocks noGrp="1"/>
          </p:cNvSpPr>
          <p:nvPr>
            <p:ph type="title"/>
          </p:nvPr>
        </p:nvSpPr>
        <p:spPr/>
        <p:txBody>
          <a:bodyPr/>
          <a:lstStyle/>
          <a:p>
            <a:r>
              <a:rPr lang="en-US" dirty="0"/>
              <a:t>Core Operations</a:t>
            </a:r>
          </a:p>
        </p:txBody>
      </p:sp>
      <p:sp>
        <p:nvSpPr>
          <p:cNvPr id="4" name="Content Placeholder 1">
            <a:extLst>
              <a:ext uri="{FF2B5EF4-FFF2-40B4-BE49-F238E27FC236}">
                <a16:creationId xmlns:a16="http://schemas.microsoft.com/office/drawing/2014/main" id="{30CA4EAF-3903-2E4F-BE60-434B2605F8C1}"/>
              </a:ext>
            </a:extLst>
          </p:cNvPr>
          <p:cNvSpPr txBox="1">
            <a:spLocks/>
          </p:cNvSpPr>
          <p:nvPr/>
        </p:nvSpPr>
        <p:spPr>
          <a:xfrm>
            <a:off x="4982183" y="590550"/>
            <a:ext cx="4038600" cy="4038600"/>
          </a:xfrm>
          <a:prstGeom prst="rect">
            <a:avLst/>
          </a:prstGeom>
        </p:spPr>
        <p:txBody>
          <a:bodyPr/>
          <a:lstStyle>
            <a:lvl1pPr marL="342900" indent="-3429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1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16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14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14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charset="0"/>
              <a:buNone/>
            </a:pPr>
            <a:r>
              <a:rPr lang="en-US" dirty="0"/>
              <a:t>More Advanced Concepts:</a:t>
            </a:r>
          </a:p>
          <a:p>
            <a:pPr lvl="1"/>
            <a:r>
              <a:rPr lang="en-US" dirty="0"/>
              <a:t>Limit</a:t>
            </a:r>
          </a:p>
          <a:p>
            <a:pPr lvl="1"/>
            <a:r>
              <a:rPr lang="en-US" dirty="0"/>
              <a:t>Sort</a:t>
            </a:r>
          </a:p>
          <a:p>
            <a:pPr lvl="1"/>
            <a:r>
              <a:rPr lang="en-US" dirty="0"/>
              <a:t>Aggregation Pipelines</a:t>
            </a:r>
          </a:p>
          <a:p>
            <a:pPr lvl="2"/>
            <a:r>
              <a:rPr lang="en-US" dirty="0"/>
              <a:t>Merge</a:t>
            </a:r>
          </a:p>
          <a:p>
            <a:pPr lvl="2"/>
            <a:r>
              <a:rPr lang="en-US" dirty="0"/>
              <a:t>Union</a:t>
            </a:r>
          </a:p>
          <a:p>
            <a:pPr lvl="2"/>
            <a:r>
              <a:rPr lang="en-US" dirty="0"/>
              <a:t>Lookup</a:t>
            </a:r>
          </a:p>
          <a:p>
            <a:pPr lvl="2"/>
            <a:r>
              <a:rPr lang="en-US" dirty="0"/>
              <a:t>Match</a:t>
            </a:r>
          </a:p>
          <a:p>
            <a:pPr lvl="2"/>
            <a:r>
              <a:rPr lang="en-US" dirty="0"/>
              <a:t>Merge</a:t>
            </a:r>
          </a:p>
          <a:p>
            <a:pPr lvl="2"/>
            <a:r>
              <a:rPr lang="en-US" dirty="0"/>
              <a:t>Sample</a:t>
            </a:r>
          </a:p>
          <a:p>
            <a:pPr lvl="2"/>
            <a:r>
              <a:rPr lang="en-US" dirty="0"/>
              <a:t>... ...</a:t>
            </a:r>
          </a:p>
        </p:txBody>
      </p:sp>
      <p:sp>
        <p:nvSpPr>
          <p:cNvPr id="5" name="TextBox 4">
            <a:extLst>
              <a:ext uri="{FF2B5EF4-FFF2-40B4-BE49-F238E27FC236}">
                <a16:creationId xmlns:a16="http://schemas.microsoft.com/office/drawing/2014/main" id="{85312B54-D860-A74E-8753-2B2788A628A4}"/>
              </a:ext>
            </a:extLst>
          </p:cNvPr>
          <p:cNvSpPr txBox="1"/>
          <p:nvPr/>
        </p:nvSpPr>
        <p:spPr>
          <a:xfrm>
            <a:off x="123217" y="4152840"/>
            <a:ext cx="8508419" cy="369332"/>
          </a:xfrm>
          <a:prstGeom prst="rect">
            <a:avLst/>
          </a:prstGeom>
          <a:noFill/>
        </p:spPr>
        <p:txBody>
          <a:bodyPr wrap="none" rtlCol="0">
            <a:spAutoFit/>
          </a:bodyPr>
          <a:lstStyle/>
          <a:p>
            <a:r>
              <a:rPr lang="en-US" dirty="0"/>
              <a:t>We will just cover the basics for now and may cover more things in HW or other lectures.</a:t>
            </a:r>
          </a:p>
        </p:txBody>
      </p:sp>
    </p:spTree>
    <p:extLst>
      <p:ext uri="{BB962C8B-B14F-4D97-AF65-F5344CB8AC3E}">
        <p14:creationId xmlns:p14="http://schemas.microsoft.com/office/powerpoint/2010/main" val="63204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53B8B19-4E98-244F-A99C-EA014A5E8AD9}"/>
              </a:ext>
            </a:extLst>
          </p:cNvPr>
          <p:cNvSpPr>
            <a:spLocks noGrp="1"/>
          </p:cNvSpPr>
          <p:nvPr>
            <p:ph idx="1"/>
          </p:nvPr>
        </p:nvSpPr>
        <p:spPr>
          <a:xfrm>
            <a:off x="152400" y="590550"/>
            <a:ext cx="3581400" cy="4038600"/>
          </a:xfrm>
        </p:spPr>
        <p:txBody>
          <a:bodyPr/>
          <a:lstStyle/>
          <a:p>
            <a:r>
              <a:rPr lang="en-US" sz="1600" dirty="0"/>
              <a:t>Note:</a:t>
            </a:r>
          </a:p>
          <a:p>
            <a:pPr lvl="1"/>
            <a:r>
              <a:rPr lang="en-US" sz="1400" dirty="0"/>
              <a:t>MongoDB uses a more </a:t>
            </a:r>
            <a:r>
              <a:rPr lang="en-US" sz="1400" dirty="0" err="1"/>
              <a:t>pymysql</a:t>
            </a:r>
            <a:r>
              <a:rPr lang="en-US" sz="1400" dirty="0"/>
              <a:t> approach, e.g. an API, than pure declarative languages like SQL.</a:t>
            </a:r>
          </a:p>
          <a:p>
            <a:pPr lvl="1"/>
            <a:r>
              <a:rPr lang="en-US" sz="1400" dirty="0"/>
              <a:t>The parameters for find() are where the declarative language appears.</a:t>
            </a:r>
          </a:p>
          <a:p>
            <a:r>
              <a:rPr lang="en-US" sz="1600" dirty="0"/>
              <a:t>The basic forms of find() and </a:t>
            </a:r>
            <a:r>
              <a:rPr lang="en-US" sz="1600" dirty="0" err="1"/>
              <a:t>find_one</a:t>
            </a:r>
            <a:r>
              <a:rPr lang="en-US" sz="1600" dirty="0"/>
              <a:t>() have two parameters:</a:t>
            </a:r>
          </a:p>
          <a:p>
            <a:pPr lvl="1"/>
            <a:r>
              <a:rPr lang="en-US" sz="1400" i="1" dirty="0"/>
              <a:t>filter expression</a:t>
            </a:r>
          </a:p>
          <a:p>
            <a:pPr lvl="1"/>
            <a:r>
              <a:rPr lang="en-US" sz="1400" i="1" dirty="0"/>
              <a:t>Project expression</a:t>
            </a:r>
          </a:p>
          <a:p>
            <a:r>
              <a:rPr lang="en-US" sz="1600" dirty="0"/>
              <a:t>You can use the Compass tool</a:t>
            </a:r>
            <a:br>
              <a:rPr lang="en-US" sz="1600" dirty="0"/>
            </a:br>
            <a:r>
              <a:rPr lang="en-US" sz="1600" dirty="0"/>
              <a:t>and screen captures for some HW and exam answers.</a:t>
            </a:r>
          </a:p>
          <a:p>
            <a:r>
              <a:rPr lang="en-US" sz="1600" dirty="0"/>
              <a:t>What if I want the answer in a </a:t>
            </a:r>
            <a:r>
              <a:rPr lang="en-US" sz="1600" dirty="0" err="1"/>
              <a:t>Jupyter</a:t>
            </a:r>
            <a:r>
              <a:rPr lang="en-US" sz="1600" dirty="0"/>
              <a:t> Notebook?</a:t>
            </a:r>
          </a:p>
        </p:txBody>
      </p:sp>
      <p:sp>
        <p:nvSpPr>
          <p:cNvPr id="3" name="Title 2">
            <a:extLst>
              <a:ext uri="{FF2B5EF4-FFF2-40B4-BE49-F238E27FC236}">
                <a16:creationId xmlns:a16="http://schemas.microsoft.com/office/drawing/2014/main" id="{BF5FD407-0A61-FD4E-9E29-AED6BFBCA6CC}"/>
              </a:ext>
            </a:extLst>
          </p:cNvPr>
          <p:cNvSpPr>
            <a:spLocks noGrp="1"/>
          </p:cNvSpPr>
          <p:nvPr>
            <p:ph type="title"/>
          </p:nvPr>
        </p:nvSpPr>
        <p:spPr/>
        <p:txBody>
          <a:bodyPr/>
          <a:lstStyle/>
          <a:p>
            <a:r>
              <a:rPr lang="en-US" dirty="0"/>
              <a:t>find()</a:t>
            </a:r>
          </a:p>
        </p:txBody>
      </p:sp>
      <p:pic>
        <p:nvPicPr>
          <p:cNvPr id="4" name="Picture 3">
            <a:extLst>
              <a:ext uri="{FF2B5EF4-FFF2-40B4-BE49-F238E27FC236}">
                <a16:creationId xmlns:a16="http://schemas.microsoft.com/office/drawing/2014/main" id="{51DF943A-2D33-4741-9ECF-A17B6AAB17E6}"/>
              </a:ext>
            </a:extLst>
          </p:cNvPr>
          <p:cNvPicPr>
            <a:picLocks noChangeAspect="1"/>
          </p:cNvPicPr>
          <p:nvPr/>
        </p:nvPicPr>
        <p:blipFill>
          <a:blip r:embed="rId2"/>
          <a:stretch>
            <a:fillRect/>
          </a:stretch>
        </p:blipFill>
        <p:spPr>
          <a:xfrm>
            <a:off x="3819227" y="361950"/>
            <a:ext cx="5183722" cy="3943350"/>
          </a:xfrm>
          <a:prstGeom prst="rect">
            <a:avLst/>
          </a:prstGeom>
        </p:spPr>
      </p:pic>
    </p:spTree>
    <p:extLst>
      <p:ext uri="{BB962C8B-B14F-4D97-AF65-F5344CB8AC3E}">
        <p14:creationId xmlns:p14="http://schemas.microsoft.com/office/powerpoint/2010/main" val="5874003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C7B9CF9-0748-514A-B06D-00D55E267069}"/>
              </a:ext>
            </a:extLst>
          </p:cNvPr>
          <p:cNvSpPr>
            <a:spLocks noGrp="1"/>
          </p:cNvSpPr>
          <p:nvPr>
            <p:ph type="title"/>
          </p:nvPr>
        </p:nvSpPr>
        <p:spPr/>
        <p:txBody>
          <a:bodyPr/>
          <a:lstStyle/>
          <a:p>
            <a:r>
              <a:rPr lang="en-US" dirty="0"/>
              <a:t>Generate Code</a:t>
            </a:r>
          </a:p>
        </p:txBody>
      </p:sp>
      <p:pic>
        <p:nvPicPr>
          <p:cNvPr id="7" name="Picture 6">
            <a:extLst>
              <a:ext uri="{FF2B5EF4-FFF2-40B4-BE49-F238E27FC236}">
                <a16:creationId xmlns:a16="http://schemas.microsoft.com/office/drawing/2014/main" id="{A6819762-174E-7049-94A5-9BDE51BB73C2}"/>
              </a:ext>
            </a:extLst>
          </p:cNvPr>
          <p:cNvPicPr>
            <a:picLocks noChangeAspect="1"/>
          </p:cNvPicPr>
          <p:nvPr/>
        </p:nvPicPr>
        <p:blipFill>
          <a:blip r:embed="rId2"/>
          <a:stretch>
            <a:fillRect/>
          </a:stretch>
        </p:blipFill>
        <p:spPr>
          <a:xfrm>
            <a:off x="35668" y="563197"/>
            <a:ext cx="6565309" cy="4017106"/>
          </a:xfrm>
          <a:prstGeom prst="rect">
            <a:avLst/>
          </a:prstGeom>
        </p:spPr>
      </p:pic>
      <p:sp>
        <p:nvSpPr>
          <p:cNvPr id="8" name="Rectangle 7">
            <a:extLst>
              <a:ext uri="{FF2B5EF4-FFF2-40B4-BE49-F238E27FC236}">
                <a16:creationId xmlns:a16="http://schemas.microsoft.com/office/drawing/2014/main" id="{9E70E515-DBEF-ED40-B9F0-947C9C7D9F27}"/>
              </a:ext>
            </a:extLst>
          </p:cNvPr>
          <p:cNvSpPr/>
          <p:nvPr/>
        </p:nvSpPr>
        <p:spPr>
          <a:xfrm>
            <a:off x="6324600" y="1276350"/>
            <a:ext cx="381000" cy="228600"/>
          </a:xfrm>
          <a:prstGeom prst="rect">
            <a:avLst/>
          </a:prstGeom>
          <a:noFill/>
          <a:ln w="571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8CF8EB7F-B5A8-8B4B-97E8-45F42F976A33}"/>
              </a:ext>
            </a:extLst>
          </p:cNvPr>
          <p:cNvSpPr txBox="1"/>
          <p:nvPr/>
        </p:nvSpPr>
        <p:spPr>
          <a:xfrm>
            <a:off x="6674796" y="1674218"/>
            <a:ext cx="2549096" cy="1815882"/>
          </a:xfrm>
          <a:prstGeom prst="rect">
            <a:avLst/>
          </a:prstGeom>
          <a:noFill/>
        </p:spPr>
        <p:txBody>
          <a:bodyPr wrap="none" rtlCol="0">
            <a:spAutoFit/>
          </a:bodyPr>
          <a:lstStyle/>
          <a:p>
            <a:pPr marL="285750" indent="-285750">
              <a:buFont typeface="Arial" panose="020B0604020202020204" pitchFamily="34" charset="0"/>
              <a:buChar char="•"/>
            </a:pPr>
            <a:r>
              <a:rPr lang="en-US" sz="1400" dirty="0"/>
              <a:t>Choose Export to Language.</a:t>
            </a:r>
          </a:p>
          <a:p>
            <a:pPr marL="285750" indent="-285750">
              <a:buFont typeface="Arial" panose="020B0604020202020204" pitchFamily="34" charset="0"/>
              <a:buChar char="•"/>
            </a:pPr>
            <a:r>
              <a:rPr lang="en-US" sz="1400" dirty="0"/>
              <a:t>Copy into the notebook.</a:t>
            </a:r>
          </a:p>
          <a:p>
            <a:pPr marL="285750" indent="-285750">
              <a:buFont typeface="Arial" panose="020B0604020202020204" pitchFamily="34" charset="0"/>
              <a:buChar char="•"/>
            </a:pPr>
            <a:r>
              <a:rPr lang="en-US" sz="1400" dirty="0"/>
              <a:t>The export has an option</a:t>
            </a:r>
            <a:br>
              <a:rPr lang="en-US" sz="1400" dirty="0"/>
            </a:br>
            <a:r>
              <a:rPr lang="en-US" sz="1400" dirty="0"/>
              <a:t>to include all the connection</a:t>
            </a:r>
            <a:br>
              <a:rPr lang="en-US" sz="1400" dirty="0"/>
            </a:br>
            <a:r>
              <a:rPr lang="en-US" sz="1400" dirty="0"/>
              <a:t>setup, choosing DB, ... ...</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a:solidFill>
                  <a:srgbClr val="FF0000"/>
                </a:solidFill>
              </a:rPr>
              <a:t>Switch to Notebook</a:t>
            </a:r>
          </a:p>
        </p:txBody>
      </p:sp>
    </p:spTree>
    <p:extLst>
      <p:ext uri="{BB962C8B-B14F-4D97-AF65-F5344CB8AC3E}">
        <p14:creationId xmlns:p14="http://schemas.microsoft.com/office/powerpoint/2010/main" val="31857557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7842"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Aggregation (Cont.)</a:t>
            </a:r>
          </a:p>
        </p:txBody>
      </p:sp>
      <p:sp>
        <p:nvSpPr>
          <p:cNvPr id="67587" name="Rectangle 3"/>
          <p:cNvSpPr>
            <a:spLocks noGrp="1" noChangeArrowheads="1"/>
          </p:cNvSpPr>
          <p:nvPr>
            <p:ph type="body" idx="1"/>
          </p:nvPr>
        </p:nvSpPr>
        <p:spPr>
          <a:xfrm>
            <a:off x="1719264" y="888208"/>
            <a:ext cx="5758292" cy="2820440"/>
          </a:xfrm>
        </p:spPr>
        <p:txBody>
          <a:bodyPr/>
          <a:lstStyle/>
          <a:p>
            <a:r>
              <a:rPr lang="en-US" altLang="en-US" dirty="0"/>
              <a:t>Relationship sets </a:t>
            </a:r>
            <a:r>
              <a:rPr lang="en-US" altLang="en-US" i="1" dirty="0" err="1"/>
              <a:t>eval_for</a:t>
            </a:r>
            <a:r>
              <a:rPr lang="en-US" altLang="en-US" i="1" dirty="0"/>
              <a:t> </a:t>
            </a:r>
            <a:r>
              <a:rPr lang="en-US" altLang="en-US" dirty="0"/>
              <a:t>and </a:t>
            </a:r>
            <a:r>
              <a:rPr lang="en-US" altLang="en-US" i="1" dirty="0" err="1"/>
              <a:t>proj_guide</a:t>
            </a:r>
            <a:r>
              <a:rPr lang="en-US" altLang="en-US" dirty="0"/>
              <a:t> represent overlapping information</a:t>
            </a:r>
          </a:p>
          <a:p>
            <a:pPr lvl="1"/>
            <a:r>
              <a:rPr lang="en-US" altLang="en-US" dirty="0">
                <a:ea typeface="ＭＳ Ｐゴシック" panose="020B0600070205080204" pitchFamily="34" charset="-128"/>
              </a:rPr>
              <a:t>Every </a:t>
            </a:r>
            <a:r>
              <a:rPr lang="en-US" altLang="en-US" i="1" dirty="0" err="1">
                <a:ea typeface="ＭＳ Ｐゴシック" panose="020B0600070205080204" pitchFamily="34" charset="-128"/>
              </a:rPr>
              <a:t>eval_for</a:t>
            </a:r>
            <a:r>
              <a:rPr lang="en-US" altLang="en-US" dirty="0">
                <a:ea typeface="ＭＳ Ｐゴシック" panose="020B0600070205080204" pitchFamily="34" charset="-128"/>
              </a:rPr>
              <a:t> relationship corresponds to a </a:t>
            </a:r>
            <a:r>
              <a:rPr lang="en-US" altLang="en-US" i="1" dirty="0" err="1">
                <a:ea typeface="ＭＳ Ｐゴシック" panose="020B0600070205080204" pitchFamily="34" charset="-128"/>
              </a:rPr>
              <a:t>proj_guide</a:t>
            </a:r>
            <a:r>
              <a:rPr lang="en-US" altLang="en-US" dirty="0">
                <a:ea typeface="ＭＳ Ｐゴシック" panose="020B0600070205080204" pitchFamily="34" charset="-128"/>
              </a:rPr>
              <a:t> relationship</a:t>
            </a:r>
          </a:p>
          <a:p>
            <a:pPr lvl="1"/>
            <a:r>
              <a:rPr lang="en-US" altLang="en-US" dirty="0">
                <a:ea typeface="ＭＳ Ｐゴシック" panose="020B0600070205080204" pitchFamily="34" charset="-128"/>
              </a:rPr>
              <a:t>However, some </a:t>
            </a:r>
            <a:r>
              <a:rPr lang="en-US" altLang="en-US" i="1" dirty="0" err="1">
                <a:ea typeface="ＭＳ Ｐゴシック" panose="020B0600070205080204" pitchFamily="34" charset="-128"/>
              </a:rPr>
              <a:t>proj_guide</a:t>
            </a:r>
            <a:r>
              <a:rPr lang="en-US" altLang="en-US" dirty="0">
                <a:ea typeface="ＭＳ Ｐゴシック" panose="020B0600070205080204" pitchFamily="34" charset="-128"/>
              </a:rPr>
              <a:t> relationships may not correspond to any </a:t>
            </a:r>
            <a:r>
              <a:rPr lang="en-US" altLang="en-US" i="1" dirty="0" err="1">
                <a:ea typeface="ＭＳ Ｐゴシック" panose="020B0600070205080204" pitchFamily="34" charset="-128"/>
              </a:rPr>
              <a:t>eval_for</a:t>
            </a:r>
            <a:r>
              <a:rPr lang="en-US" altLang="en-US" dirty="0">
                <a:ea typeface="ＭＳ Ｐゴシック" panose="020B0600070205080204" pitchFamily="34" charset="-128"/>
              </a:rPr>
              <a:t> relationships </a:t>
            </a:r>
          </a:p>
          <a:p>
            <a:pPr lvl="2"/>
            <a:r>
              <a:rPr lang="en-US" altLang="en-US" dirty="0">
                <a:ea typeface="ＭＳ Ｐゴシック" panose="020B0600070205080204" pitchFamily="34" charset="-128"/>
              </a:rPr>
              <a:t>So we can’t discard the </a:t>
            </a:r>
            <a:r>
              <a:rPr lang="en-US" altLang="en-US" i="1" dirty="0" err="1">
                <a:ea typeface="ＭＳ Ｐゴシック" panose="020B0600070205080204" pitchFamily="34" charset="-128"/>
              </a:rPr>
              <a:t>proj_guide</a:t>
            </a:r>
            <a:r>
              <a:rPr lang="en-US" altLang="en-US" dirty="0">
                <a:ea typeface="ＭＳ Ｐゴシック" panose="020B0600070205080204" pitchFamily="34" charset="-128"/>
              </a:rPr>
              <a:t> relationship</a:t>
            </a:r>
          </a:p>
          <a:p>
            <a:r>
              <a:rPr lang="en-US" altLang="en-US" dirty="0"/>
              <a:t>Eliminate this redundancy via </a:t>
            </a:r>
            <a:r>
              <a:rPr lang="en-US" altLang="en-US" i="1" dirty="0"/>
              <a:t>aggregation</a:t>
            </a:r>
            <a:endParaRPr lang="en-US" altLang="en-US" dirty="0"/>
          </a:p>
          <a:p>
            <a:pPr lvl="1"/>
            <a:r>
              <a:rPr lang="en-US" altLang="en-US" dirty="0">
                <a:ea typeface="ＭＳ Ｐゴシック" panose="020B0600070205080204" pitchFamily="34" charset="-128"/>
              </a:rPr>
              <a:t>Treat relationship as an abstract entity</a:t>
            </a:r>
          </a:p>
          <a:p>
            <a:pPr lvl="1"/>
            <a:r>
              <a:rPr lang="en-US" altLang="en-US" dirty="0">
                <a:ea typeface="ＭＳ Ｐゴシック" panose="020B0600070205080204" pitchFamily="34" charset="-128"/>
              </a:rPr>
              <a:t>Allows relationships between relationships </a:t>
            </a:r>
          </a:p>
          <a:p>
            <a:pPr lvl="1"/>
            <a:r>
              <a:rPr lang="en-US" altLang="en-US" dirty="0">
                <a:ea typeface="ＭＳ Ｐゴシック" panose="020B0600070205080204" pitchFamily="34" charset="-128"/>
              </a:rPr>
              <a:t>Abstraction of relationship into new entity</a:t>
            </a:r>
          </a:p>
        </p:txBody>
      </p:sp>
    </p:spTree>
    <p:extLst>
      <p:ext uri="{BB962C8B-B14F-4D97-AF65-F5344CB8AC3E}">
        <p14:creationId xmlns:p14="http://schemas.microsoft.com/office/powerpoint/2010/main" val="348268090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39B5D183-EB42-D54C-983D-C8F810BC79E5}"/>
              </a:ext>
            </a:extLst>
          </p:cNvPr>
          <p:cNvSpPr>
            <a:spLocks noGrp="1"/>
          </p:cNvSpPr>
          <p:nvPr>
            <p:ph idx="1"/>
          </p:nvPr>
        </p:nvSpPr>
        <p:spPr>
          <a:xfrm>
            <a:off x="4876800" y="590550"/>
            <a:ext cx="4114800" cy="4038600"/>
          </a:xfrm>
        </p:spPr>
        <p:txBody>
          <a:bodyPr/>
          <a:lstStyle/>
          <a:p>
            <a:r>
              <a:rPr lang="en-US" sz="1800" dirty="0"/>
              <a:t>The query returns documents</a:t>
            </a:r>
            <a:br>
              <a:rPr lang="en-US" sz="1800" dirty="0"/>
            </a:br>
            <a:r>
              <a:rPr lang="en-US" sz="1800" dirty="0"/>
              <a:t>that match.</a:t>
            </a:r>
          </a:p>
          <a:p>
            <a:pPr lvl="1"/>
            <a:r>
              <a:rPr lang="en-US" sz="1600" dirty="0"/>
              <a:t>The document is “Large” and has</a:t>
            </a:r>
            <a:br>
              <a:rPr lang="en-US" sz="1600" dirty="0"/>
            </a:br>
            <a:r>
              <a:rPr lang="en-US" sz="1600" dirty="0"/>
              <a:t>and episodes and seasons.</a:t>
            </a:r>
          </a:p>
          <a:p>
            <a:pPr lvl="1"/>
            <a:r>
              <a:rPr lang="en-US" sz="1600" dirty="0"/>
              <a:t>If you do a $project requesting</a:t>
            </a:r>
            <a:br>
              <a:rPr lang="en-US" sz="1600" dirty="0"/>
            </a:br>
            <a:r>
              <a:rPr lang="en-US" sz="1600" dirty="0"/>
              <a:t>episodes/episode content,</a:t>
            </a:r>
          </a:p>
          <a:p>
            <a:pPr lvl="2"/>
            <a:r>
              <a:rPr lang="en-US" sz="1400" dirty="0"/>
              <a:t>You get all episodes in the documents that match.</a:t>
            </a:r>
          </a:p>
          <a:p>
            <a:pPr lvl="2"/>
            <a:r>
              <a:rPr lang="en-US" sz="1400" dirty="0"/>
              <a:t>Not just the episodes with the scene/location.</a:t>
            </a:r>
          </a:p>
          <a:p>
            <a:pPr lvl="2"/>
            <a:r>
              <a:rPr lang="en-US" sz="1400" dirty="0"/>
              <a:t>Projecting array elements from arrays whose elements are arrays is complex and baffling.</a:t>
            </a:r>
          </a:p>
          <a:p>
            <a:r>
              <a:rPr lang="en-US" sz="1800" dirty="0"/>
              <a:t>You also get back something (a cursor) that is </a:t>
            </a:r>
            <a:r>
              <a:rPr lang="en-US" sz="1800" dirty="0" err="1"/>
              <a:t>iterable</a:t>
            </a:r>
            <a:r>
              <a:rPr lang="en-US" sz="1800" dirty="0"/>
              <a:t>.</a:t>
            </a:r>
          </a:p>
        </p:txBody>
      </p:sp>
      <p:sp>
        <p:nvSpPr>
          <p:cNvPr id="3" name="Title 2">
            <a:extLst>
              <a:ext uri="{FF2B5EF4-FFF2-40B4-BE49-F238E27FC236}">
                <a16:creationId xmlns:a16="http://schemas.microsoft.com/office/drawing/2014/main" id="{4B9B3AFC-275E-8942-9885-AC8B8FD5050E}"/>
              </a:ext>
            </a:extLst>
          </p:cNvPr>
          <p:cNvSpPr>
            <a:spLocks noGrp="1"/>
          </p:cNvSpPr>
          <p:nvPr>
            <p:ph type="title"/>
          </p:nvPr>
        </p:nvSpPr>
        <p:spPr/>
        <p:txBody>
          <a:bodyPr/>
          <a:lstStyle/>
          <a:p>
            <a:r>
              <a:rPr lang="en-US" dirty="0"/>
              <a:t>Result is not Quite You Expect</a:t>
            </a:r>
          </a:p>
        </p:txBody>
      </p:sp>
      <p:pic>
        <p:nvPicPr>
          <p:cNvPr id="4" name="Picture 3">
            <a:extLst>
              <a:ext uri="{FF2B5EF4-FFF2-40B4-BE49-F238E27FC236}">
                <a16:creationId xmlns:a16="http://schemas.microsoft.com/office/drawing/2014/main" id="{E7812136-D7BB-8640-9F02-5CE2CA70F202}"/>
              </a:ext>
            </a:extLst>
          </p:cNvPr>
          <p:cNvPicPr>
            <a:picLocks noChangeAspect="1"/>
          </p:cNvPicPr>
          <p:nvPr/>
        </p:nvPicPr>
        <p:blipFill>
          <a:blip r:embed="rId2"/>
          <a:stretch>
            <a:fillRect/>
          </a:stretch>
        </p:blipFill>
        <p:spPr>
          <a:xfrm>
            <a:off x="76200" y="514350"/>
            <a:ext cx="4749886" cy="3536132"/>
          </a:xfrm>
          <a:prstGeom prst="rect">
            <a:avLst/>
          </a:prstGeom>
        </p:spPr>
      </p:pic>
    </p:spTree>
    <p:extLst>
      <p:ext uri="{BB962C8B-B14F-4D97-AF65-F5344CB8AC3E}">
        <p14:creationId xmlns:p14="http://schemas.microsoft.com/office/powerpoint/2010/main" val="257379473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39B5D183-EB42-D54C-983D-C8F810BC79E5}"/>
              </a:ext>
            </a:extLst>
          </p:cNvPr>
          <p:cNvSpPr>
            <a:spLocks noGrp="1"/>
          </p:cNvSpPr>
          <p:nvPr>
            <p:ph idx="1"/>
          </p:nvPr>
        </p:nvSpPr>
        <p:spPr>
          <a:xfrm>
            <a:off x="4876800" y="590550"/>
            <a:ext cx="4114800" cy="4038600"/>
          </a:xfrm>
        </p:spPr>
        <p:txBody>
          <a:bodyPr/>
          <a:lstStyle/>
          <a:p>
            <a:r>
              <a:rPr lang="en-US" sz="1800" dirty="0"/>
              <a:t>The query returns documents</a:t>
            </a:r>
            <a:br>
              <a:rPr lang="en-US" sz="1800" dirty="0"/>
            </a:br>
            <a:r>
              <a:rPr lang="en-US" sz="1800" dirty="0"/>
              <a:t>that match.</a:t>
            </a:r>
          </a:p>
          <a:p>
            <a:pPr lvl="1"/>
            <a:r>
              <a:rPr lang="en-US" sz="1600" dirty="0"/>
              <a:t>The document is “Large” and has</a:t>
            </a:r>
            <a:br>
              <a:rPr lang="en-US" sz="1600" dirty="0"/>
            </a:br>
            <a:r>
              <a:rPr lang="en-US" sz="1600" dirty="0"/>
              <a:t>and episodes and seasons.</a:t>
            </a:r>
          </a:p>
          <a:p>
            <a:pPr lvl="1"/>
            <a:r>
              <a:rPr lang="en-US" sz="1600" dirty="0"/>
              <a:t>If you do a $project requesting</a:t>
            </a:r>
            <a:br>
              <a:rPr lang="en-US" sz="1600" dirty="0"/>
            </a:br>
            <a:r>
              <a:rPr lang="en-US" sz="1600" dirty="0"/>
              <a:t>episodes/episode content,</a:t>
            </a:r>
          </a:p>
          <a:p>
            <a:pPr lvl="2"/>
            <a:r>
              <a:rPr lang="en-US" sz="1400" dirty="0"/>
              <a:t>You get all episodes in the documents that match.</a:t>
            </a:r>
          </a:p>
          <a:p>
            <a:pPr lvl="2"/>
            <a:r>
              <a:rPr lang="en-US" sz="1400" dirty="0"/>
              <a:t>Not just the episodes with the scene/location.</a:t>
            </a:r>
          </a:p>
          <a:p>
            <a:pPr lvl="2"/>
            <a:r>
              <a:rPr lang="en-US" sz="1400" dirty="0"/>
              <a:t>Projecting array elements from arrays whose elements are arrays is complex and baffling.</a:t>
            </a:r>
          </a:p>
          <a:p>
            <a:r>
              <a:rPr lang="en-US" sz="1800" dirty="0"/>
              <a:t>You also get back something (a cursor) that is </a:t>
            </a:r>
            <a:r>
              <a:rPr lang="en-US" sz="1800" dirty="0" err="1"/>
              <a:t>iterable</a:t>
            </a:r>
            <a:r>
              <a:rPr lang="en-US" sz="1800" dirty="0"/>
              <a:t>.</a:t>
            </a:r>
          </a:p>
        </p:txBody>
      </p:sp>
      <p:sp>
        <p:nvSpPr>
          <p:cNvPr id="3" name="Title 2">
            <a:extLst>
              <a:ext uri="{FF2B5EF4-FFF2-40B4-BE49-F238E27FC236}">
                <a16:creationId xmlns:a16="http://schemas.microsoft.com/office/drawing/2014/main" id="{4B9B3AFC-275E-8942-9885-AC8B8FD5050E}"/>
              </a:ext>
            </a:extLst>
          </p:cNvPr>
          <p:cNvSpPr>
            <a:spLocks noGrp="1"/>
          </p:cNvSpPr>
          <p:nvPr>
            <p:ph type="title"/>
          </p:nvPr>
        </p:nvSpPr>
        <p:spPr/>
        <p:txBody>
          <a:bodyPr/>
          <a:lstStyle/>
          <a:p>
            <a:r>
              <a:rPr lang="en-US" dirty="0"/>
              <a:t>Result is not Quite You Expect</a:t>
            </a:r>
          </a:p>
        </p:txBody>
      </p:sp>
      <p:pic>
        <p:nvPicPr>
          <p:cNvPr id="4" name="Picture 3">
            <a:extLst>
              <a:ext uri="{FF2B5EF4-FFF2-40B4-BE49-F238E27FC236}">
                <a16:creationId xmlns:a16="http://schemas.microsoft.com/office/drawing/2014/main" id="{E7812136-D7BB-8640-9F02-5CE2CA70F202}"/>
              </a:ext>
            </a:extLst>
          </p:cNvPr>
          <p:cNvPicPr>
            <a:picLocks noChangeAspect="1"/>
          </p:cNvPicPr>
          <p:nvPr/>
        </p:nvPicPr>
        <p:blipFill>
          <a:blip r:embed="rId2"/>
          <a:stretch>
            <a:fillRect/>
          </a:stretch>
        </p:blipFill>
        <p:spPr>
          <a:xfrm>
            <a:off x="76200" y="514350"/>
            <a:ext cx="4749886" cy="3536132"/>
          </a:xfrm>
          <a:prstGeom prst="rect">
            <a:avLst/>
          </a:prstGeom>
        </p:spPr>
      </p:pic>
      <p:sp>
        <p:nvSpPr>
          <p:cNvPr id="2" name="Rounded Rectangle 1">
            <a:extLst>
              <a:ext uri="{FF2B5EF4-FFF2-40B4-BE49-F238E27FC236}">
                <a16:creationId xmlns:a16="http://schemas.microsoft.com/office/drawing/2014/main" id="{12C8B437-7C2E-784A-8C7A-3F3EF2F58F8F}"/>
              </a:ext>
            </a:extLst>
          </p:cNvPr>
          <p:cNvSpPr/>
          <p:nvPr/>
        </p:nvSpPr>
        <p:spPr>
          <a:xfrm>
            <a:off x="1676400" y="1518091"/>
            <a:ext cx="4419600" cy="2183518"/>
          </a:xfrm>
          <a:prstGeom prst="roundRect">
            <a:avLst/>
          </a:prstGeom>
          <a:solidFill>
            <a:srgbClr val="0070C0"/>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r>
              <a:rPr lang="en-US" sz="1200" dirty="0"/>
              <a:t>Net for HWs and exams:</a:t>
            </a:r>
          </a:p>
          <a:p>
            <a:pPr marL="171450" indent="-171450">
              <a:buFont typeface="Arial" panose="020B0604020202020204" pitchFamily="34" charset="0"/>
              <a:buChar char="•"/>
            </a:pPr>
            <a:r>
              <a:rPr lang="en-US" sz="1200" dirty="0"/>
              <a:t>We will keep the queries simple.</a:t>
            </a:r>
          </a:p>
          <a:p>
            <a:pPr marL="171450" indent="-171450">
              <a:buFont typeface="Arial" panose="020B0604020202020204" pitchFamily="34" charset="0"/>
              <a:buChar char="•"/>
            </a:pPr>
            <a:r>
              <a:rPr lang="en-US" sz="1200" dirty="0"/>
              <a:t>The language is as complex as SQL, and we spent</a:t>
            </a:r>
            <a:br>
              <a:rPr lang="en-US" sz="1200" dirty="0"/>
            </a:br>
            <a:r>
              <a:rPr lang="en-US" sz="1200" dirty="0"/>
              <a:t>several weeks on the language.</a:t>
            </a:r>
          </a:p>
          <a:p>
            <a:pPr marL="171450" indent="-171450">
              <a:buFont typeface="Arial" panose="020B0604020202020204" pitchFamily="34" charset="0"/>
              <a:buChar char="•"/>
            </a:pPr>
            <a:r>
              <a:rPr lang="en-US" sz="1200" dirty="0"/>
              <a:t>Let’s take a look in the </a:t>
            </a:r>
            <a:r>
              <a:rPr lang="en-US" sz="1200" dirty="0" err="1"/>
              <a:t>Jupyter</a:t>
            </a:r>
            <a:r>
              <a:rPr lang="en-US" sz="1200" dirty="0"/>
              <a:t> Notebook on</a:t>
            </a:r>
            <a:br>
              <a:rPr lang="en-US" sz="1200" dirty="0"/>
            </a:br>
            <a:r>
              <a:rPr lang="en-US" sz="1200" dirty="0"/>
              <a:t>some create and insert functions.</a:t>
            </a:r>
            <a:br>
              <a:rPr lang="en-US" sz="1200" dirty="0"/>
            </a:br>
            <a:endParaRPr lang="en-US" sz="1200" dirty="0"/>
          </a:p>
          <a:p>
            <a:pPr marL="171450" indent="-171450">
              <a:buFont typeface="Arial" panose="020B0604020202020204" pitchFamily="34" charset="0"/>
              <a:buChar char="•"/>
            </a:pPr>
            <a:r>
              <a:rPr lang="en-US" sz="1200" dirty="0"/>
              <a:t>But, first, the </a:t>
            </a:r>
            <a:r>
              <a:rPr lang="en-US" sz="1200" dirty="0" err="1"/>
              <a:t>datamodel</a:t>
            </a:r>
            <a:r>
              <a:rPr lang="en-US" sz="1200" dirty="0"/>
              <a:t> impedance mismatch concept.</a:t>
            </a:r>
          </a:p>
        </p:txBody>
      </p:sp>
    </p:spTree>
    <p:extLst>
      <p:ext uri="{BB962C8B-B14F-4D97-AF65-F5344CB8AC3E}">
        <p14:creationId xmlns:p14="http://schemas.microsoft.com/office/powerpoint/2010/main" val="192144420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0B38E6-5363-474E-AEF0-83584F98F195}"/>
              </a:ext>
            </a:extLst>
          </p:cNvPr>
          <p:cNvSpPr>
            <a:spLocks noGrp="1"/>
          </p:cNvSpPr>
          <p:nvPr>
            <p:ph type="title"/>
          </p:nvPr>
        </p:nvSpPr>
        <p:spPr/>
        <p:txBody>
          <a:bodyPr/>
          <a:lstStyle/>
          <a:p>
            <a:r>
              <a:rPr lang="en-US" dirty="0"/>
              <a:t>More Fun – Data Types</a:t>
            </a:r>
          </a:p>
        </p:txBody>
      </p:sp>
      <p:pic>
        <p:nvPicPr>
          <p:cNvPr id="4" name="Picture 3">
            <a:extLst>
              <a:ext uri="{FF2B5EF4-FFF2-40B4-BE49-F238E27FC236}">
                <a16:creationId xmlns:a16="http://schemas.microsoft.com/office/drawing/2014/main" id="{3FA3519E-89BB-6F49-B62D-ABC6307489B3}"/>
              </a:ext>
            </a:extLst>
          </p:cNvPr>
          <p:cNvPicPr>
            <a:picLocks noChangeAspect="1"/>
          </p:cNvPicPr>
          <p:nvPr/>
        </p:nvPicPr>
        <p:blipFill>
          <a:blip r:embed="rId2"/>
          <a:stretch>
            <a:fillRect/>
          </a:stretch>
        </p:blipFill>
        <p:spPr>
          <a:xfrm>
            <a:off x="76200" y="536629"/>
            <a:ext cx="4346503" cy="4070242"/>
          </a:xfrm>
          <a:prstGeom prst="rect">
            <a:avLst/>
          </a:prstGeom>
        </p:spPr>
      </p:pic>
      <p:sp>
        <p:nvSpPr>
          <p:cNvPr id="5" name="Rounded Rectangle 4">
            <a:extLst>
              <a:ext uri="{FF2B5EF4-FFF2-40B4-BE49-F238E27FC236}">
                <a16:creationId xmlns:a16="http://schemas.microsoft.com/office/drawing/2014/main" id="{DA8F159D-B045-5747-8A38-3549E3FE931C}"/>
              </a:ext>
            </a:extLst>
          </p:cNvPr>
          <p:cNvSpPr/>
          <p:nvPr/>
        </p:nvSpPr>
        <p:spPr>
          <a:xfrm>
            <a:off x="5037307" y="3429626"/>
            <a:ext cx="1219200" cy="533400"/>
          </a:xfrm>
          <a:prstGeom prst="roundRect">
            <a:avLst/>
          </a:prstGeom>
          <a:solidFill>
            <a:srgbClr val="0070C0"/>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SQL</a:t>
            </a:r>
          </a:p>
        </p:txBody>
      </p:sp>
      <p:sp>
        <p:nvSpPr>
          <p:cNvPr id="6" name="Rounded Rectangle 5">
            <a:extLst>
              <a:ext uri="{FF2B5EF4-FFF2-40B4-BE49-F238E27FC236}">
                <a16:creationId xmlns:a16="http://schemas.microsoft.com/office/drawing/2014/main" id="{3A2950B0-9D26-164B-9831-BA6270B79A4D}"/>
              </a:ext>
            </a:extLst>
          </p:cNvPr>
          <p:cNvSpPr/>
          <p:nvPr/>
        </p:nvSpPr>
        <p:spPr>
          <a:xfrm>
            <a:off x="7475707" y="3409950"/>
            <a:ext cx="1219200" cy="533400"/>
          </a:xfrm>
          <a:prstGeom prst="roundRect">
            <a:avLst/>
          </a:prstGeom>
          <a:solidFill>
            <a:srgbClr val="0070C0"/>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MongoDB</a:t>
            </a:r>
          </a:p>
        </p:txBody>
      </p:sp>
      <p:sp>
        <p:nvSpPr>
          <p:cNvPr id="7" name="Rounded Rectangle 6">
            <a:extLst>
              <a:ext uri="{FF2B5EF4-FFF2-40B4-BE49-F238E27FC236}">
                <a16:creationId xmlns:a16="http://schemas.microsoft.com/office/drawing/2014/main" id="{2E0735AB-21E9-B24C-9CE8-24BAA4FAB130}"/>
              </a:ext>
            </a:extLst>
          </p:cNvPr>
          <p:cNvSpPr/>
          <p:nvPr/>
        </p:nvSpPr>
        <p:spPr>
          <a:xfrm>
            <a:off x="5034064" y="2190749"/>
            <a:ext cx="1219200" cy="533400"/>
          </a:xfrm>
          <a:prstGeom prst="roundRect">
            <a:avLst/>
          </a:prstGeom>
          <a:solidFill>
            <a:srgbClr val="0070C0"/>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t>pymysql</a:t>
            </a:r>
            <a:endParaRPr lang="en-US" dirty="0"/>
          </a:p>
        </p:txBody>
      </p:sp>
      <p:sp>
        <p:nvSpPr>
          <p:cNvPr id="8" name="Rounded Rectangle 7">
            <a:extLst>
              <a:ext uri="{FF2B5EF4-FFF2-40B4-BE49-F238E27FC236}">
                <a16:creationId xmlns:a16="http://schemas.microsoft.com/office/drawing/2014/main" id="{0681D5EB-CBE1-DA42-87D7-5915DB94C527}"/>
              </a:ext>
            </a:extLst>
          </p:cNvPr>
          <p:cNvSpPr/>
          <p:nvPr/>
        </p:nvSpPr>
        <p:spPr>
          <a:xfrm>
            <a:off x="6233809" y="961913"/>
            <a:ext cx="1219200" cy="533400"/>
          </a:xfrm>
          <a:prstGeom prst="roundRect">
            <a:avLst/>
          </a:prstGeom>
          <a:solidFill>
            <a:srgbClr val="0070C0"/>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Python</a:t>
            </a:r>
          </a:p>
        </p:txBody>
      </p:sp>
      <p:sp>
        <p:nvSpPr>
          <p:cNvPr id="9" name="Rounded Rectangle 8">
            <a:extLst>
              <a:ext uri="{FF2B5EF4-FFF2-40B4-BE49-F238E27FC236}">
                <a16:creationId xmlns:a16="http://schemas.microsoft.com/office/drawing/2014/main" id="{B9A98FB8-56A7-FB4D-AAF1-2A50959BBC61}"/>
              </a:ext>
            </a:extLst>
          </p:cNvPr>
          <p:cNvSpPr/>
          <p:nvPr/>
        </p:nvSpPr>
        <p:spPr>
          <a:xfrm>
            <a:off x="7467600" y="2114550"/>
            <a:ext cx="1219200" cy="533400"/>
          </a:xfrm>
          <a:prstGeom prst="roundRect">
            <a:avLst/>
          </a:prstGeom>
          <a:solidFill>
            <a:srgbClr val="0070C0"/>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t>pymongo</a:t>
            </a:r>
            <a:endParaRPr lang="en-US" dirty="0"/>
          </a:p>
        </p:txBody>
      </p:sp>
      <p:sp>
        <p:nvSpPr>
          <p:cNvPr id="10" name="Up Arrow 9">
            <a:extLst>
              <a:ext uri="{FF2B5EF4-FFF2-40B4-BE49-F238E27FC236}">
                <a16:creationId xmlns:a16="http://schemas.microsoft.com/office/drawing/2014/main" id="{8E9AE6AC-01CE-594D-9D89-2F2DEE68786A}"/>
              </a:ext>
            </a:extLst>
          </p:cNvPr>
          <p:cNvSpPr/>
          <p:nvPr/>
        </p:nvSpPr>
        <p:spPr>
          <a:xfrm>
            <a:off x="5568204" y="2724149"/>
            <a:ext cx="228600" cy="685801"/>
          </a:xfrm>
          <a:prstGeom prst="upArrow">
            <a:avLst/>
          </a:prstGeom>
          <a:solidFill>
            <a:srgbClr val="0070C0"/>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Up Arrow 10">
            <a:extLst>
              <a:ext uri="{FF2B5EF4-FFF2-40B4-BE49-F238E27FC236}">
                <a16:creationId xmlns:a16="http://schemas.microsoft.com/office/drawing/2014/main" id="{EEB87A13-1628-C440-92C8-95042B901A06}"/>
              </a:ext>
            </a:extLst>
          </p:cNvPr>
          <p:cNvSpPr/>
          <p:nvPr/>
        </p:nvSpPr>
        <p:spPr>
          <a:xfrm rot="10800000">
            <a:off x="7962900" y="2707531"/>
            <a:ext cx="228600" cy="685801"/>
          </a:xfrm>
          <a:prstGeom prst="upArrow">
            <a:avLst/>
          </a:prstGeom>
          <a:solidFill>
            <a:srgbClr val="0070C0"/>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Up Arrow 11">
            <a:extLst>
              <a:ext uri="{FF2B5EF4-FFF2-40B4-BE49-F238E27FC236}">
                <a16:creationId xmlns:a16="http://schemas.microsoft.com/office/drawing/2014/main" id="{49A042B7-0270-A44E-9FB8-EDD5166CB509}"/>
              </a:ext>
            </a:extLst>
          </p:cNvPr>
          <p:cNvSpPr/>
          <p:nvPr/>
        </p:nvSpPr>
        <p:spPr>
          <a:xfrm rot="2591794">
            <a:off x="5894353" y="1458115"/>
            <a:ext cx="228600" cy="685801"/>
          </a:xfrm>
          <a:prstGeom prst="upArrow">
            <a:avLst/>
          </a:prstGeom>
          <a:solidFill>
            <a:srgbClr val="0070C0"/>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Up Arrow 12">
            <a:extLst>
              <a:ext uri="{FF2B5EF4-FFF2-40B4-BE49-F238E27FC236}">
                <a16:creationId xmlns:a16="http://schemas.microsoft.com/office/drawing/2014/main" id="{AF010D5F-BFAA-494A-8188-7CB1D9008390}"/>
              </a:ext>
            </a:extLst>
          </p:cNvPr>
          <p:cNvSpPr/>
          <p:nvPr/>
        </p:nvSpPr>
        <p:spPr>
          <a:xfrm rot="8519336">
            <a:off x="7480303" y="1458114"/>
            <a:ext cx="228600" cy="685801"/>
          </a:xfrm>
          <a:prstGeom prst="upArrow">
            <a:avLst/>
          </a:prstGeom>
          <a:solidFill>
            <a:srgbClr val="0070C0"/>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9698754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BE085F8-CF44-1B4D-B00C-BC585399A1F0}"/>
              </a:ext>
            </a:extLst>
          </p:cNvPr>
          <p:cNvSpPr>
            <a:spLocks noGrp="1"/>
          </p:cNvSpPr>
          <p:nvPr>
            <p:ph idx="1"/>
          </p:nvPr>
        </p:nvSpPr>
        <p:spPr/>
        <p:txBody>
          <a:bodyPr/>
          <a:lstStyle/>
          <a:p>
            <a:r>
              <a:rPr lang="en-US" sz="1600" dirty="0"/>
              <a:t>Create:</a:t>
            </a:r>
          </a:p>
          <a:p>
            <a:pPr lvl="1"/>
            <a:r>
              <a:rPr lang="en-US" sz="1400" dirty="0" err="1"/>
              <a:t>db.collection.insertOne</a:t>
            </a:r>
            <a:r>
              <a:rPr lang="en-US" sz="1400" dirty="0"/>
              <a:t>() </a:t>
            </a:r>
          </a:p>
          <a:p>
            <a:pPr lvl="1"/>
            <a:r>
              <a:rPr lang="en-US" sz="1400" dirty="0" err="1"/>
              <a:t>db.collection.insertMany</a:t>
            </a:r>
            <a:r>
              <a:rPr lang="en-US" sz="1400" dirty="0"/>
              <a:t>() </a:t>
            </a:r>
          </a:p>
          <a:p>
            <a:r>
              <a:rPr lang="en-US" sz="1600" dirty="0"/>
              <a:t>Retrieve:</a:t>
            </a:r>
          </a:p>
          <a:p>
            <a:pPr lvl="1"/>
            <a:r>
              <a:rPr lang="en-US" sz="1400" dirty="0" err="1"/>
              <a:t>db.collection.find</a:t>
            </a:r>
            <a:r>
              <a:rPr lang="en-US" sz="1400" dirty="0"/>
              <a:t>()</a:t>
            </a:r>
          </a:p>
          <a:p>
            <a:pPr lvl="1"/>
            <a:r>
              <a:rPr lang="en-US" sz="1400" dirty="0" err="1"/>
              <a:t>db.collection.findOne</a:t>
            </a:r>
            <a:r>
              <a:rPr lang="en-US" sz="1400" dirty="0"/>
              <a:t>()</a:t>
            </a:r>
          </a:p>
          <a:p>
            <a:pPr lvl="1"/>
            <a:r>
              <a:rPr lang="en-US" sz="1400" dirty="0" err="1"/>
              <a:t>db.collection.findOneAndUpdate</a:t>
            </a:r>
            <a:r>
              <a:rPr lang="en-US" sz="1400" dirty="0"/>
              <a:t>()</a:t>
            </a:r>
          </a:p>
          <a:p>
            <a:pPr lvl="1"/>
            <a:r>
              <a:rPr lang="en-US" sz="1400" dirty="0"/>
              <a:t>... ..</a:t>
            </a:r>
          </a:p>
          <a:p>
            <a:r>
              <a:rPr lang="en-US" sz="1600" dirty="0"/>
              <a:t>Update:</a:t>
            </a:r>
          </a:p>
          <a:p>
            <a:pPr lvl="1"/>
            <a:r>
              <a:rPr lang="en-US" sz="1400" dirty="0" err="1"/>
              <a:t>db.collection.updateOne</a:t>
            </a:r>
            <a:r>
              <a:rPr lang="en-US" sz="1400" dirty="0"/>
              <a:t>() </a:t>
            </a:r>
          </a:p>
          <a:p>
            <a:pPr lvl="1"/>
            <a:r>
              <a:rPr lang="en-US" sz="1400" dirty="0" err="1"/>
              <a:t>db.collection.updateMany</a:t>
            </a:r>
            <a:r>
              <a:rPr lang="en-US" sz="1400" dirty="0"/>
              <a:t>() </a:t>
            </a:r>
          </a:p>
          <a:p>
            <a:pPr lvl="1"/>
            <a:r>
              <a:rPr lang="en-US" sz="1400" dirty="0" err="1"/>
              <a:t>db.collection.replaceOne</a:t>
            </a:r>
            <a:r>
              <a:rPr lang="en-US" sz="1400" dirty="0"/>
              <a:t>() </a:t>
            </a:r>
          </a:p>
          <a:p>
            <a:r>
              <a:rPr lang="en-US" sz="1600" dirty="0"/>
              <a:t>Delete:</a:t>
            </a:r>
          </a:p>
          <a:p>
            <a:pPr lvl="1"/>
            <a:r>
              <a:rPr lang="en-US" sz="1400" dirty="0" err="1"/>
              <a:t>db.collection.deleteOne</a:t>
            </a:r>
            <a:r>
              <a:rPr lang="en-US" sz="1400" dirty="0"/>
              <a:t>()</a:t>
            </a:r>
          </a:p>
          <a:p>
            <a:pPr lvl="1"/>
            <a:r>
              <a:rPr lang="en-US" sz="1400" dirty="0" err="1"/>
              <a:t>db.collection.deleteMany</a:t>
            </a:r>
            <a:r>
              <a:rPr lang="en-US" sz="1400" dirty="0"/>
              <a:t>()</a:t>
            </a:r>
          </a:p>
          <a:p>
            <a:endParaRPr lang="en-US" sz="1600" dirty="0"/>
          </a:p>
          <a:p>
            <a:endParaRPr lang="en-US" sz="1600" dirty="0"/>
          </a:p>
          <a:p>
            <a:endParaRPr lang="en-US" sz="1600" dirty="0"/>
          </a:p>
        </p:txBody>
      </p:sp>
      <p:sp>
        <p:nvSpPr>
          <p:cNvPr id="3" name="Title 2">
            <a:extLst>
              <a:ext uri="{FF2B5EF4-FFF2-40B4-BE49-F238E27FC236}">
                <a16:creationId xmlns:a16="http://schemas.microsoft.com/office/drawing/2014/main" id="{5C54A582-9859-F74F-8F83-75F617275552}"/>
              </a:ext>
            </a:extLst>
          </p:cNvPr>
          <p:cNvSpPr>
            <a:spLocks noGrp="1"/>
          </p:cNvSpPr>
          <p:nvPr>
            <p:ph type="title"/>
          </p:nvPr>
        </p:nvSpPr>
        <p:spPr/>
        <p:txBody>
          <a:bodyPr/>
          <a:lstStyle/>
          <a:p>
            <a:r>
              <a:rPr lang="en-US" dirty="0"/>
              <a:t>(Some) MongoDB CRUD Operations</a:t>
            </a:r>
          </a:p>
        </p:txBody>
      </p:sp>
      <p:sp>
        <p:nvSpPr>
          <p:cNvPr id="4" name="TextBox 3">
            <a:extLst>
              <a:ext uri="{FF2B5EF4-FFF2-40B4-BE49-F238E27FC236}">
                <a16:creationId xmlns:a16="http://schemas.microsoft.com/office/drawing/2014/main" id="{14AB8ADD-54A3-C647-BC1A-51BC68FD5285}"/>
              </a:ext>
            </a:extLst>
          </p:cNvPr>
          <p:cNvSpPr txBox="1"/>
          <p:nvPr/>
        </p:nvSpPr>
        <p:spPr>
          <a:xfrm>
            <a:off x="4038600" y="666750"/>
            <a:ext cx="3939412" cy="923330"/>
          </a:xfrm>
          <a:prstGeom prst="rect">
            <a:avLst/>
          </a:prstGeom>
          <a:noFill/>
        </p:spPr>
        <p:txBody>
          <a:bodyPr wrap="none" rtlCol="0">
            <a:spAutoFit/>
          </a:bodyPr>
          <a:lstStyle/>
          <a:p>
            <a:r>
              <a:rPr lang="en-US" dirty="0" err="1"/>
              <a:t>pymongo</a:t>
            </a:r>
            <a:r>
              <a:rPr lang="en-US" dirty="0"/>
              <a:t> maps the camel case to _, e.g.</a:t>
            </a:r>
          </a:p>
          <a:p>
            <a:pPr marL="742950" lvl="1" indent="-285750">
              <a:buFont typeface="Arial" panose="020B0604020202020204" pitchFamily="34" charset="0"/>
              <a:buChar char="•"/>
            </a:pPr>
            <a:r>
              <a:rPr lang="en-US" dirty="0" err="1"/>
              <a:t>findOne</a:t>
            </a:r>
            <a:r>
              <a:rPr lang="en-US" dirty="0"/>
              <a:t>()</a:t>
            </a:r>
          </a:p>
          <a:p>
            <a:pPr marL="742950" lvl="1" indent="-285750">
              <a:buFont typeface="Arial" panose="020B0604020202020204" pitchFamily="34" charset="0"/>
              <a:buChar char="•"/>
            </a:pPr>
            <a:r>
              <a:rPr lang="en-US" dirty="0" err="1"/>
              <a:t>find_one</a:t>
            </a:r>
            <a:r>
              <a:rPr lang="en-US" dirty="0"/>
              <a:t>() </a:t>
            </a:r>
          </a:p>
        </p:txBody>
      </p:sp>
      <p:sp>
        <p:nvSpPr>
          <p:cNvPr id="5" name="TextBox 4">
            <a:extLst>
              <a:ext uri="{FF2B5EF4-FFF2-40B4-BE49-F238E27FC236}">
                <a16:creationId xmlns:a16="http://schemas.microsoft.com/office/drawing/2014/main" id="{5C7C2AF2-28B1-F64C-B272-909619B023D3}"/>
              </a:ext>
            </a:extLst>
          </p:cNvPr>
          <p:cNvSpPr txBox="1"/>
          <p:nvPr/>
        </p:nvSpPr>
        <p:spPr>
          <a:xfrm>
            <a:off x="3581400" y="1963519"/>
            <a:ext cx="5492786" cy="1200329"/>
          </a:xfrm>
          <a:prstGeom prst="rect">
            <a:avLst/>
          </a:prstGeom>
          <a:noFill/>
        </p:spPr>
        <p:txBody>
          <a:bodyPr wrap="none" rtlCol="0">
            <a:spAutoFit/>
          </a:bodyPr>
          <a:lstStyle/>
          <a:p>
            <a:r>
              <a:rPr lang="en-US" dirty="0"/>
              <a:t>There are good online tutorials:</a:t>
            </a:r>
          </a:p>
          <a:p>
            <a:pPr marL="285750" indent="-285750">
              <a:buFont typeface="Arial" panose="020B0604020202020204" pitchFamily="34" charset="0"/>
              <a:buChar char="•"/>
            </a:pPr>
            <a:r>
              <a:rPr lang="en-US" dirty="0">
                <a:hlinkClick r:id="rId2"/>
              </a:rPr>
              <a:t>https://www.tutorialspoint.com/python_data_access</a:t>
            </a:r>
            <a:endParaRPr lang="en-US" dirty="0"/>
          </a:p>
          <a:p>
            <a:pPr marL="285750" indent="-285750">
              <a:buFont typeface="Arial" panose="020B0604020202020204" pitchFamily="34" charset="0"/>
              <a:buChar char="•"/>
            </a:pPr>
            <a:r>
              <a:rPr lang="en-US" dirty="0">
                <a:hlinkClick r:id="rId3"/>
              </a:rPr>
              <a:t>https://www.tutorialspoint.com/mongodb/index.htm</a:t>
            </a:r>
            <a:endParaRPr lang="en-US" dirty="0"/>
          </a:p>
          <a:p>
            <a:endParaRPr lang="en-US" dirty="0"/>
          </a:p>
        </p:txBody>
      </p:sp>
    </p:spTree>
    <p:extLst>
      <p:ext uri="{BB962C8B-B14F-4D97-AF65-F5344CB8AC3E}">
        <p14:creationId xmlns:p14="http://schemas.microsoft.com/office/powerpoint/2010/main" val="3904372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A835155-0611-BB40-9B6B-0822A4CE9363}"/>
              </a:ext>
            </a:extLst>
          </p:cNvPr>
          <p:cNvSpPr>
            <a:spLocks noGrp="1"/>
          </p:cNvSpPr>
          <p:nvPr>
            <p:ph type="title"/>
          </p:nvPr>
        </p:nvSpPr>
        <p:spPr/>
        <p:txBody>
          <a:bodyPr/>
          <a:lstStyle/>
          <a:p>
            <a:r>
              <a:rPr lang="en-US" dirty="0"/>
              <a:t>(Some) </a:t>
            </a:r>
            <a:r>
              <a:rPr lang="en-US" dirty="0" err="1"/>
              <a:t>MongdoDB</a:t>
            </a:r>
            <a:r>
              <a:rPr lang="en-US" dirty="0"/>
              <a:t> Pipeline Operators</a:t>
            </a:r>
          </a:p>
        </p:txBody>
      </p:sp>
      <p:pic>
        <p:nvPicPr>
          <p:cNvPr id="4" name="Picture 3">
            <a:extLst>
              <a:ext uri="{FF2B5EF4-FFF2-40B4-BE49-F238E27FC236}">
                <a16:creationId xmlns:a16="http://schemas.microsoft.com/office/drawing/2014/main" id="{81583AF7-278B-4047-AB8E-C70BCA80517A}"/>
              </a:ext>
            </a:extLst>
          </p:cNvPr>
          <p:cNvPicPr>
            <a:picLocks noChangeAspect="1"/>
          </p:cNvPicPr>
          <p:nvPr/>
        </p:nvPicPr>
        <p:blipFill>
          <a:blip r:embed="rId2"/>
          <a:stretch>
            <a:fillRect/>
          </a:stretch>
        </p:blipFill>
        <p:spPr>
          <a:xfrm>
            <a:off x="872803" y="855497"/>
            <a:ext cx="5645792" cy="3804952"/>
          </a:xfrm>
          <a:prstGeom prst="rect">
            <a:avLst/>
          </a:prstGeom>
        </p:spPr>
      </p:pic>
      <p:sp>
        <p:nvSpPr>
          <p:cNvPr id="5" name="Rectangle 4">
            <a:extLst>
              <a:ext uri="{FF2B5EF4-FFF2-40B4-BE49-F238E27FC236}">
                <a16:creationId xmlns:a16="http://schemas.microsoft.com/office/drawing/2014/main" id="{FBBB23AD-8B5C-3B4E-9AC0-00C2437621CE}"/>
              </a:ext>
            </a:extLst>
          </p:cNvPr>
          <p:cNvSpPr/>
          <p:nvPr/>
        </p:nvSpPr>
        <p:spPr>
          <a:xfrm>
            <a:off x="304800" y="444319"/>
            <a:ext cx="6781799" cy="369332"/>
          </a:xfrm>
          <a:prstGeom prst="rect">
            <a:avLst/>
          </a:prstGeom>
        </p:spPr>
        <p:txBody>
          <a:bodyPr wrap="square">
            <a:spAutoFit/>
          </a:bodyPr>
          <a:lstStyle/>
          <a:p>
            <a:r>
              <a:rPr lang="en-US" dirty="0"/>
              <a:t>https://</a:t>
            </a:r>
            <a:r>
              <a:rPr lang="en-US" dirty="0" err="1"/>
              <a:t>www.slideshare.net</a:t>
            </a:r>
            <a:r>
              <a:rPr lang="en-US" dirty="0"/>
              <a:t>/</a:t>
            </a:r>
            <a:r>
              <a:rPr lang="en-US" dirty="0" err="1"/>
              <a:t>mongodb</a:t>
            </a:r>
            <a:r>
              <a:rPr lang="en-US" dirty="0"/>
              <a:t>/s01-e04-analytics</a:t>
            </a:r>
          </a:p>
        </p:txBody>
      </p:sp>
    </p:spTree>
    <p:extLst>
      <p:ext uri="{BB962C8B-B14F-4D97-AF65-F5344CB8AC3E}">
        <p14:creationId xmlns:p14="http://schemas.microsoft.com/office/powerpoint/2010/main" val="29987868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4EB96C1-D5AA-0747-9AC9-695353B23ED7}"/>
              </a:ext>
            </a:extLst>
          </p:cNvPr>
          <p:cNvSpPr>
            <a:spLocks noGrp="1"/>
          </p:cNvSpPr>
          <p:nvPr>
            <p:ph idx="1"/>
          </p:nvPr>
        </p:nvSpPr>
        <p:spPr/>
        <p:txBody>
          <a:bodyPr/>
          <a:lstStyle/>
          <a:p>
            <a:r>
              <a:rPr lang="en-US" dirty="0"/>
              <a:t>You can see that MongoDB has powerful, sophisticated</a:t>
            </a:r>
          </a:p>
          <a:p>
            <a:pPr lvl="1"/>
            <a:r>
              <a:rPr lang="en-US" dirty="0"/>
              <a:t>Operators</a:t>
            </a:r>
          </a:p>
          <a:p>
            <a:pPr lvl="1"/>
            <a:r>
              <a:rPr lang="en-US" dirty="0"/>
              <a:t>Expressions</a:t>
            </a:r>
          </a:p>
          <a:p>
            <a:pPr lvl="1"/>
            <a:r>
              <a:rPr lang="en-US" dirty="0"/>
              <a:t>Pipelines</a:t>
            </a:r>
          </a:p>
          <a:p>
            <a:r>
              <a:rPr lang="en-US" dirty="0"/>
              <a:t>We have only skimmed the surface. There is a lot more:</a:t>
            </a:r>
          </a:p>
          <a:p>
            <a:pPr lvl="1"/>
            <a:r>
              <a:rPr lang="en-US" dirty="0"/>
              <a:t>Indexes</a:t>
            </a:r>
          </a:p>
          <a:p>
            <a:pPr lvl="1"/>
            <a:r>
              <a:rPr lang="en-US" dirty="0"/>
              <a:t>Replication, </a:t>
            </a:r>
            <a:r>
              <a:rPr lang="en-US" dirty="0" err="1"/>
              <a:t>Sharding</a:t>
            </a:r>
            <a:endParaRPr lang="en-US" dirty="0"/>
          </a:p>
          <a:p>
            <a:pPr lvl="1"/>
            <a:r>
              <a:rPr lang="en-US" dirty="0"/>
              <a:t>Embedded Map-Reduce support</a:t>
            </a:r>
          </a:p>
          <a:p>
            <a:pPr lvl="1"/>
            <a:r>
              <a:rPr lang="en-US" dirty="0"/>
              <a:t>... ...</a:t>
            </a:r>
          </a:p>
          <a:p>
            <a:r>
              <a:rPr lang="en-US" dirty="0"/>
              <a:t>We will explore a little more in subsequent lectures, homework, ... ...</a:t>
            </a:r>
          </a:p>
          <a:p>
            <a:r>
              <a:rPr lang="en-US" dirty="0"/>
              <a:t>You will have to install MongoDB and Compass for HW4 and final exam.</a:t>
            </a:r>
          </a:p>
        </p:txBody>
      </p:sp>
      <p:sp>
        <p:nvSpPr>
          <p:cNvPr id="3" name="Title 2">
            <a:extLst>
              <a:ext uri="{FF2B5EF4-FFF2-40B4-BE49-F238E27FC236}">
                <a16:creationId xmlns:a16="http://schemas.microsoft.com/office/drawing/2014/main" id="{6884071D-A07D-864F-8AD1-94C0EAB6ADDD}"/>
              </a:ext>
            </a:extLst>
          </p:cNvPr>
          <p:cNvSpPr>
            <a:spLocks noGrp="1"/>
          </p:cNvSpPr>
          <p:nvPr>
            <p:ph type="title"/>
          </p:nvPr>
        </p:nvSpPr>
        <p:spPr/>
        <p:txBody>
          <a:bodyPr/>
          <a:lstStyle/>
          <a:p>
            <a:r>
              <a:rPr lang="en-US" dirty="0"/>
              <a:t>MongoDB Checkpoint</a:t>
            </a:r>
          </a:p>
        </p:txBody>
      </p:sp>
    </p:spTree>
    <p:extLst>
      <p:ext uri="{BB962C8B-B14F-4D97-AF65-F5344CB8AC3E}">
        <p14:creationId xmlns:p14="http://schemas.microsoft.com/office/powerpoint/2010/main" val="140737582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6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2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8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7.xml><?xml version="1.0" encoding="utf-8"?>
<a:theme xmlns:a="http://schemas.openxmlformats.org/drawingml/2006/main" name="9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DE64AEEDD9B7A4D93545ACBE97D4615" ma:contentTypeVersion="2" ma:contentTypeDescription="Create a new document." ma:contentTypeScope="" ma:versionID="f49002b78e3a4a71b814eef46a983816">
  <xsd:schema xmlns:xsd="http://www.w3.org/2001/XMLSchema" xmlns:xs="http://www.w3.org/2001/XMLSchema" xmlns:p="http://schemas.microsoft.com/office/2006/metadata/properties" xmlns:ns2="http://schemas.microsoft.com/sharepoint/v3/fields" targetNamespace="http://schemas.microsoft.com/office/2006/metadata/properties" ma:root="true" ma:fieldsID="38f6db2dd0d9a0cf6a8dc37be32b365b" ns2:_="">
    <xsd:import namespace="http://schemas.microsoft.com/sharepoint/v3/fields"/>
    <xsd:element name="properties">
      <xsd:complexType>
        <xsd:sequence>
          <xsd:element name="documentManagement">
            <xsd:complexType>
              <xsd:all>
                <xsd:element ref="ns2:_Status" minOccurs="0"/>
                <xsd:element ref="ns2: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8" nillable="true" ma:displayName="Status" ma:default="Not Started" ma:internalName="_Status">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element name="_Version" ma:index="9"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ma:displayName="Status"/>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Status xmlns="http://schemas.microsoft.com/sharepoint/v3/fields">Not Started</_Statu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4214858-785C-42F7-BE66-6D0E79395F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B6F2769-7194-4217-93D3-3AF3A4742282}">
  <ds:schemaRefs>
    <ds:schemaRef ds:uri="http://schemas.microsoft.com/office/2006/metadata/properties"/>
    <ds:schemaRef ds:uri="http://schemas.microsoft.com/sharepoint/v3/fields"/>
    <ds:schemaRef ds:uri="http://schemas.microsoft.com/office/infopath/2007/PartnerControls"/>
    <ds:schemaRef ds:uri="http://schemas.microsoft.com/office/2006/documentManagement/types"/>
    <ds:schemaRef ds:uri="http://purl.org/dc/dcmitype/"/>
    <ds:schemaRef ds:uri="http://purl.org/dc/terms/"/>
    <ds:schemaRef ds:uri="http://purl.org/dc/elements/1.1/"/>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87D2A1B0-FF3E-4009-940D-AED0EB70AA2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FNEMasterTemplateForThemePreview.pptx</Template>
  <TotalTime>66808</TotalTime>
  <Words>7414</Words>
  <Application>Microsoft Macintosh PowerPoint</Application>
  <PresentationFormat>On-screen Show (16:9)</PresentationFormat>
  <Paragraphs>789</Paragraphs>
  <Slides>95</Slides>
  <Notes>38</Notes>
  <HiddenSlides>0</HiddenSlides>
  <MMClips>0</MMClips>
  <ScaleCrop>false</ScaleCrop>
  <HeadingPairs>
    <vt:vector size="6" baseType="variant">
      <vt:variant>
        <vt:lpstr>Fonts Used</vt:lpstr>
      </vt:variant>
      <vt:variant>
        <vt:i4>12</vt:i4>
      </vt:variant>
      <vt:variant>
        <vt:lpstr>Theme</vt:lpstr>
      </vt:variant>
      <vt:variant>
        <vt:i4>7</vt:i4>
      </vt:variant>
      <vt:variant>
        <vt:lpstr>Slide Titles</vt:lpstr>
      </vt:variant>
      <vt:variant>
        <vt:i4>95</vt:i4>
      </vt:variant>
    </vt:vector>
  </HeadingPairs>
  <TitlesOfParts>
    <vt:vector size="114" baseType="lpstr">
      <vt:lpstr>-apple-system</vt:lpstr>
      <vt:lpstr>Amazon Ember</vt:lpstr>
      <vt:lpstr>Arial</vt:lpstr>
      <vt:lpstr>Calibri</vt:lpstr>
      <vt:lpstr>Century Schoolbook</vt:lpstr>
      <vt:lpstr>Helvetica</vt:lpstr>
      <vt:lpstr>Monotype Sorts</vt:lpstr>
      <vt:lpstr>Museo For Dell</vt:lpstr>
      <vt:lpstr>Museo Sans For Dell</vt:lpstr>
      <vt:lpstr>Times New Roman</vt:lpstr>
      <vt:lpstr>Webdings</vt:lpstr>
      <vt:lpstr>Wingdings</vt:lpstr>
      <vt:lpstr>Office Theme</vt:lpstr>
      <vt:lpstr>6_db-5-grey</vt:lpstr>
      <vt:lpstr>2_db-5-grey</vt:lpstr>
      <vt:lpstr>2_Office Theme</vt:lpstr>
      <vt:lpstr>8_db-5-grey</vt:lpstr>
      <vt:lpstr>3_Office Theme</vt:lpstr>
      <vt:lpstr>9_db-5-grey</vt:lpstr>
      <vt:lpstr>PowerPoint Presentation</vt:lpstr>
      <vt:lpstr>PowerPoint Presentation</vt:lpstr>
      <vt:lpstr>PowerPoint Presentation</vt:lpstr>
      <vt:lpstr>Codd’s 12 Rules</vt:lpstr>
      <vt:lpstr>Codd’s 12 Rules</vt:lpstr>
      <vt:lpstr>PowerPoint Presentation</vt:lpstr>
      <vt:lpstr>Mapping Cardinality Constraints</vt:lpstr>
      <vt:lpstr>Aggregation</vt:lpstr>
      <vt:lpstr>Aggregation (Cont.)</vt:lpstr>
      <vt:lpstr>Aggregation (Cont.)</vt:lpstr>
      <vt:lpstr>Reduction to Relational Schemas</vt:lpstr>
      <vt:lpstr>Specialization</vt:lpstr>
      <vt:lpstr>PowerPoint Presentation</vt:lpstr>
      <vt:lpstr>PowerPoint Presentation</vt:lpstr>
      <vt:lpstr>Comparison</vt:lpstr>
      <vt:lpstr>Comparison – Some Details</vt:lpstr>
      <vt:lpstr>PowerPoint Presentation</vt:lpstr>
      <vt:lpstr>Triggers</vt:lpstr>
      <vt:lpstr>Triggering Events and Actions in SQL</vt:lpstr>
      <vt:lpstr>Trigger to Maintain credits_earned value</vt:lpstr>
      <vt:lpstr>Statement Level Triggers</vt:lpstr>
      <vt:lpstr>When Not To Use Triggers</vt:lpstr>
      <vt:lpstr>When Not To Use Triggers (Cont.)</vt:lpstr>
      <vt:lpstr>PowerPoint Presentation</vt:lpstr>
      <vt:lpstr>Security Concepts (Terms from Wikipedia)</vt:lpstr>
      <vt:lpstr>Authorization</vt:lpstr>
      <vt:lpstr>Authorization (Cont.)</vt:lpstr>
      <vt:lpstr>Authorization Specification in SQL</vt:lpstr>
      <vt:lpstr>Privileges in SQL</vt:lpstr>
      <vt:lpstr>Revoking Authorization in SQL</vt:lpstr>
      <vt:lpstr>Roles</vt:lpstr>
      <vt:lpstr>Roles Example</vt:lpstr>
      <vt:lpstr>Authorization on Views</vt:lpstr>
      <vt:lpstr>Other Authorization Features</vt:lpstr>
      <vt:lpstr>PowerPoint Presentation</vt:lpstr>
      <vt:lpstr>PowerPoint Presentation</vt:lpstr>
      <vt:lpstr>PowerPoint Presentation</vt:lpstr>
      <vt:lpstr>Course Modules – Reminder</vt:lpstr>
      <vt:lpstr>PowerPoint Presentation</vt:lpstr>
      <vt:lpstr>Module II – DBMS Architecture and Implementation</vt:lpstr>
      <vt:lpstr>Module II – DBMS Architecture and Implementation</vt:lpstr>
      <vt:lpstr>Purpose of Database Systems</vt:lpstr>
      <vt:lpstr>Purpose of Database Systems (Cont.)</vt:lpstr>
      <vt:lpstr>DBMS Arch.</vt:lpstr>
      <vt:lpstr>PowerPoint Presentation</vt:lpstr>
      <vt:lpstr>PowerPoint Presentation</vt:lpstr>
      <vt:lpstr>Disks as Far as the Eye can See</vt:lpstr>
      <vt:lpstr>Classification of Physical Storage Media</vt:lpstr>
      <vt:lpstr>Storage Hierarchy</vt:lpstr>
      <vt:lpstr>PowerPoint Presentation</vt:lpstr>
      <vt:lpstr>PowerPoint Presentation</vt:lpstr>
      <vt:lpstr>Storage Hierarchy (Cont.)</vt:lpstr>
      <vt:lpstr>PowerPoint Presentation</vt:lpstr>
      <vt:lpstr>Disk Configuration</vt:lpstr>
      <vt:lpstr>PowerPoint Presentation</vt:lpstr>
      <vt:lpstr>Flash Storage</vt:lpstr>
      <vt:lpstr>Logical Block Addressing</vt:lpstr>
      <vt:lpstr>Logical/Physical Block Addressing</vt:lpstr>
      <vt:lpstr>I/O Architecture</vt:lpstr>
      <vt:lpstr>Magnetic Disks</vt:lpstr>
      <vt:lpstr>Magnetic Disks (Cont.)</vt:lpstr>
      <vt:lpstr>Performance Measures of Disks</vt:lpstr>
      <vt:lpstr>Performance Measures (Cont.)</vt:lpstr>
      <vt:lpstr>Performance Measures (Cont.)</vt:lpstr>
      <vt:lpstr>Logical Block Addressing (https://gerardnico.com/wiki/data_storage/lba)</vt:lpstr>
      <vt:lpstr>PowerPoint Presentation</vt:lpstr>
      <vt:lpstr>RAID (https://en.wikipedia.org/wiki/RAID)</vt:lpstr>
      <vt:lpstr>RAID-0 and RAID-1</vt:lpstr>
      <vt:lpstr>Mixed RAID Modes</vt:lpstr>
      <vt:lpstr>RAID-5</vt:lpstr>
      <vt:lpstr>Very Simple Parity Example</vt:lpstr>
      <vt:lpstr>PowerPoint Presentation</vt:lpstr>
      <vt:lpstr>PowerPoint Presentation</vt:lpstr>
      <vt:lpstr>Overview (I) (https://en.wikipedia.org/wiki/NoSQL)</vt:lpstr>
      <vt:lpstr>Overview (I) (https://en.wikipedia.org/wiki/NoSQL)</vt:lpstr>
      <vt:lpstr>Simplistic Classification (https://medium.com/swlh/4-types-of-nosql-databases-d88ad21f7d3b)</vt:lpstr>
      <vt:lpstr>One Taxonomy</vt:lpstr>
      <vt:lpstr>Another Taxonomy</vt:lpstr>
      <vt:lpstr>Use Cases</vt:lpstr>
      <vt:lpstr>PowerPoint Presentation</vt:lpstr>
      <vt:lpstr>Example Document – An Order</vt:lpstr>
      <vt:lpstr>Relational vs Document</vt:lpstr>
      <vt:lpstr>UI Interface and Logical Data Model</vt:lpstr>
      <vt:lpstr>PowerPoint Presentation</vt:lpstr>
      <vt:lpstr>PowerPoint Presentation</vt:lpstr>
      <vt:lpstr>MongoDB Concepts</vt:lpstr>
      <vt:lpstr>Core Operations</vt:lpstr>
      <vt:lpstr>find()</vt:lpstr>
      <vt:lpstr>Generate Code</vt:lpstr>
      <vt:lpstr>Result is not Quite You Expect</vt:lpstr>
      <vt:lpstr>Result is not Quite You Expect</vt:lpstr>
      <vt:lpstr>More Fun – Data Types</vt:lpstr>
      <vt:lpstr>(Some) MongoDB CRUD Operations</vt:lpstr>
      <vt:lpstr>(Some) MongdoDB Pipeline Operators</vt:lpstr>
      <vt:lpstr>MongoDB Checkpoint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FileNewTemplate</dc:title>
  <dc:creator>Diana</dc:creator>
  <cp:lastModifiedBy>Donald Ferguson</cp:lastModifiedBy>
  <cp:revision>609</cp:revision>
  <cp:lastPrinted>2021-09-23T10:10:07Z</cp:lastPrinted>
  <dcterms:created xsi:type="dcterms:W3CDTF">2010-04-12T23:12:02Z</dcterms:created>
  <dcterms:modified xsi:type="dcterms:W3CDTF">2023-11-02T18:15:37Z</dcterms:modified>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ies>
</file>